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Kooperativ" charset="1" panose="00000000000000000000"/>
      <p:regular r:id="rId35"/>
    </p:embeddedFont>
    <p:embeddedFont>
      <p:font typeface="Poppins Bold" charset="1" panose="00000800000000000000"/>
      <p:regular r:id="rId36"/>
    </p:embeddedFont>
    <p:embeddedFont>
      <p:font typeface="Poppins Bold Italics" charset="1" panose="00000800000000000000"/>
      <p:regular r:id="rId37"/>
    </p:embeddedFont>
    <p:embeddedFont>
      <p:font typeface="Poppins Medium" charset="1" panose="000006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3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4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4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4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4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4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4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4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4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4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7.png" Type="http://schemas.openxmlformats.org/officeDocument/2006/relationships/image"/><Relationship Id="rId15"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https://www.linkedin.com/in/usman-shaikh-346848226" TargetMode="External" Type="http://schemas.openxmlformats.org/officeDocument/2006/relationships/hyperlink"/><Relationship Id="rId17" Target="https://github.com/usman8552"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jpeg" Type="http://schemas.openxmlformats.org/officeDocument/2006/relationships/image"/><Relationship Id="rId7" Target="../media/image32.jpeg" Type="http://schemas.openxmlformats.org/officeDocument/2006/relationships/image"/><Relationship Id="rId8" Target="../media/image33.jpeg" Type="http://schemas.openxmlformats.org/officeDocument/2006/relationships/image"/><Relationship Id="rId9"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9623275" y="-1760556"/>
            <a:ext cx="8664725" cy="8255120"/>
          </a:xfrm>
          <a:custGeom>
            <a:avLst/>
            <a:gdLst/>
            <a:ahLst/>
            <a:cxnLst/>
            <a:rect r="r" b="b" t="t" l="l"/>
            <a:pathLst>
              <a:path h="8255120" w="8664725">
                <a:moveTo>
                  <a:pt x="0" y="0"/>
                </a:moveTo>
                <a:lnTo>
                  <a:pt x="8664725" y="0"/>
                </a:lnTo>
                <a:lnTo>
                  <a:pt x="8664725" y="8255120"/>
                </a:lnTo>
                <a:lnTo>
                  <a:pt x="0" y="8255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5871" y="5605172"/>
            <a:ext cx="4952730" cy="4718601"/>
          </a:xfrm>
          <a:custGeom>
            <a:avLst/>
            <a:gdLst/>
            <a:ahLst/>
            <a:cxnLst/>
            <a:rect r="r" b="b" t="t" l="l"/>
            <a:pathLst>
              <a:path h="4718601" w="4952730">
                <a:moveTo>
                  <a:pt x="0" y="0"/>
                </a:moveTo>
                <a:lnTo>
                  <a:pt x="4952730" y="0"/>
                </a:lnTo>
                <a:lnTo>
                  <a:pt x="4952730" y="4718601"/>
                </a:lnTo>
                <a:lnTo>
                  <a:pt x="0" y="4718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786939" y="9540136"/>
            <a:ext cx="23861879" cy="1715718"/>
            <a:chOff x="0" y="0"/>
            <a:chExt cx="6284610" cy="451876"/>
          </a:xfrm>
        </p:grpSpPr>
        <p:sp>
          <p:nvSpPr>
            <p:cNvPr name="Freeform 8" id="8"/>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9" id="9"/>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0" id="10"/>
          <p:cNvSpPr/>
          <p:nvPr/>
        </p:nvSpPr>
        <p:spPr>
          <a:xfrm flipH="false" flipV="false" rot="0">
            <a:off x="9871409" y="557426"/>
            <a:ext cx="8683638" cy="11425839"/>
          </a:xfrm>
          <a:custGeom>
            <a:avLst/>
            <a:gdLst/>
            <a:ahLst/>
            <a:cxnLst/>
            <a:rect r="r" b="b" t="t" l="l"/>
            <a:pathLst>
              <a:path h="11425839" w="8683638">
                <a:moveTo>
                  <a:pt x="0" y="0"/>
                </a:moveTo>
                <a:lnTo>
                  <a:pt x="8683637" y="0"/>
                </a:lnTo>
                <a:lnTo>
                  <a:pt x="8683637" y="11425838"/>
                </a:lnTo>
                <a:lnTo>
                  <a:pt x="0" y="11425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2468390">
            <a:off x="671705" y="4865782"/>
            <a:ext cx="5627462" cy="4114800"/>
          </a:xfrm>
          <a:custGeom>
            <a:avLst/>
            <a:gdLst/>
            <a:ahLst/>
            <a:cxnLst/>
            <a:rect r="r" b="b" t="t" l="l"/>
            <a:pathLst>
              <a:path h="4114800" w="5627462">
                <a:moveTo>
                  <a:pt x="5627461" y="0"/>
                </a:moveTo>
                <a:lnTo>
                  <a:pt x="0" y="0"/>
                </a:lnTo>
                <a:lnTo>
                  <a:pt x="0" y="4114800"/>
                </a:lnTo>
                <a:lnTo>
                  <a:pt x="5627461" y="4114800"/>
                </a:lnTo>
                <a:lnTo>
                  <a:pt x="562746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092999">
            <a:off x="6235239" y="6257870"/>
            <a:ext cx="3776269" cy="2761208"/>
          </a:xfrm>
          <a:custGeom>
            <a:avLst/>
            <a:gdLst/>
            <a:ahLst/>
            <a:cxnLst/>
            <a:rect r="r" b="b" t="t" l="l"/>
            <a:pathLst>
              <a:path h="2761208" w="3776269">
                <a:moveTo>
                  <a:pt x="0" y="0"/>
                </a:moveTo>
                <a:lnTo>
                  <a:pt x="3776270" y="0"/>
                </a:lnTo>
                <a:lnTo>
                  <a:pt x="3776270" y="2761208"/>
                </a:lnTo>
                <a:lnTo>
                  <a:pt x="0" y="27612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266846">
            <a:off x="16733914" y="2997204"/>
            <a:ext cx="1050773" cy="1050773"/>
          </a:xfrm>
          <a:custGeom>
            <a:avLst/>
            <a:gdLst/>
            <a:ahLst/>
            <a:cxnLst/>
            <a:rect r="r" b="b" t="t" l="l"/>
            <a:pathLst>
              <a:path h="1050773" w="1050773">
                <a:moveTo>
                  <a:pt x="0" y="0"/>
                </a:moveTo>
                <a:lnTo>
                  <a:pt x="1050772" y="0"/>
                </a:lnTo>
                <a:lnTo>
                  <a:pt x="1050772"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2836" y="251745"/>
            <a:ext cx="13163238" cy="5539548"/>
          </a:xfrm>
          <a:prstGeom prst="rect">
            <a:avLst/>
          </a:prstGeom>
        </p:spPr>
        <p:txBody>
          <a:bodyPr anchor="t" rtlCol="false" tIns="0" lIns="0" bIns="0" rIns="0">
            <a:spAutoFit/>
          </a:bodyPr>
          <a:lstStyle/>
          <a:p>
            <a:pPr algn="l">
              <a:lnSpc>
                <a:spcPts val="10708"/>
              </a:lnSpc>
            </a:pPr>
            <a:r>
              <a:rPr lang="en-US" sz="12032">
                <a:solidFill>
                  <a:srgbClr val="FFFFFF"/>
                </a:solidFill>
                <a:latin typeface="Kooperativ"/>
                <a:ea typeface="Kooperativ"/>
                <a:cs typeface="Kooperativ"/>
                <a:sym typeface="Kooperativ"/>
              </a:rPr>
              <a:t>Efficient Pizza Order Management Using SQL</a:t>
            </a:r>
          </a:p>
        </p:txBody>
      </p:sp>
      <p:sp>
        <p:nvSpPr>
          <p:cNvPr name="Freeform 15" id="15"/>
          <p:cNvSpPr/>
          <p:nvPr/>
        </p:nvSpPr>
        <p:spPr>
          <a:xfrm flipH="false" flipV="false" rot="-110629">
            <a:off x="8804003" y="1045332"/>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387305">
            <a:off x="7194062" y="5154391"/>
            <a:ext cx="1532689" cy="1164843"/>
          </a:xfrm>
          <a:custGeom>
            <a:avLst/>
            <a:gdLst/>
            <a:ahLst/>
            <a:cxnLst/>
            <a:rect r="r" b="b" t="t" l="l"/>
            <a:pathLst>
              <a:path h="1164843" w="1532689">
                <a:moveTo>
                  <a:pt x="0" y="0"/>
                </a:moveTo>
                <a:lnTo>
                  <a:pt x="1532689" y="0"/>
                </a:lnTo>
                <a:lnTo>
                  <a:pt x="1532689" y="1164843"/>
                </a:lnTo>
                <a:lnTo>
                  <a:pt x="0" y="11648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4470555" y="1924297"/>
            <a:ext cx="5819311" cy="5544216"/>
          </a:xfrm>
          <a:custGeom>
            <a:avLst/>
            <a:gdLst/>
            <a:ahLst/>
            <a:cxnLst/>
            <a:rect r="r" b="b" t="t" l="l"/>
            <a:pathLst>
              <a:path h="5544216" w="5819311">
                <a:moveTo>
                  <a:pt x="0" y="0"/>
                </a:moveTo>
                <a:lnTo>
                  <a:pt x="5819311" y="0"/>
                </a:lnTo>
                <a:lnTo>
                  <a:pt x="5819311" y="5544216"/>
                </a:lnTo>
                <a:lnTo>
                  <a:pt x="0" y="5544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31716" y="3711327"/>
            <a:ext cx="3558440" cy="3390223"/>
          </a:xfrm>
          <a:custGeom>
            <a:avLst/>
            <a:gdLst/>
            <a:ahLst/>
            <a:cxnLst/>
            <a:rect r="r" b="b" t="t" l="l"/>
            <a:pathLst>
              <a:path h="3390223" w="3558440">
                <a:moveTo>
                  <a:pt x="0" y="0"/>
                </a:moveTo>
                <a:lnTo>
                  <a:pt x="3558440" y="0"/>
                </a:lnTo>
                <a:lnTo>
                  <a:pt x="3558440" y="3390223"/>
                </a:lnTo>
                <a:lnTo>
                  <a:pt x="0" y="3390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476123" y="5143500"/>
            <a:ext cx="4931468" cy="1770002"/>
            <a:chOff x="0" y="0"/>
            <a:chExt cx="1113599" cy="399693"/>
          </a:xfrm>
        </p:grpSpPr>
        <p:sp>
          <p:nvSpPr>
            <p:cNvPr name="Freeform 8" id="8"/>
            <p:cNvSpPr/>
            <p:nvPr/>
          </p:nvSpPr>
          <p:spPr>
            <a:xfrm flipH="false" flipV="false" rot="0">
              <a:off x="0" y="0"/>
              <a:ext cx="1113599" cy="399693"/>
            </a:xfrm>
            <a:custGeom>
              <a:avLst/>
              <a:gdLst/>
              <a:ahLst/>
              <a:cxnLst/>
              <a:rect r="r" b="b" t="t" l="l"/>
              <a:pathLst>
                <a:path h="399693" w="1113599">
                  <a:moveTo>
                    <a:pt x="12559" y="0"/>
                  </a:moveTo>
                  <a:lnTo>
                    <a:pt x="1101039" y="0"/>
                  </a:lnTo>
                  <a:cubicBezTo>
                    <a:pt x="1107976" y="0"/>
                    <a:pt x="1113599" y="5623"/>
                    <a:pt x="1113599" y="12559"/>
                  </a:cubicBezTo>
                  <a:lnTo>
                    <a:pt x="1113599" y="387133"/>
                  </a:lnTo>
                  <a:cubicBezTo>
                    <a:pt x="1113599" y="390464"/>
                    <a:pt x="1112275" y="393659"/>
                    <a:pt x="1109920" y="396014"/>
                  </a:cubicBezTo>
                  <a:cubicBezTo>
                    <a:pt x="1107565" y="398370"/>
                    <a:pt x="1104370" y="399693"/>
                    <a:pt x="1101039" y="399693"/>
                  </a:cubicBezTo>
                  <a:lnTo>
                    <a:pt x="12559" y="399693"/>
                  </a:lnTo>
                  <a:cubicBezTo>
                    <a:pt x="5623" y="399693"/>
                    <a:pt x="0" y="394070"/>
                    <a:pt x="0" y="387133"/>
                  </a:cubicBezTo>
                  <a:lnTo>
                    <a:pt x="0" y="12559"/>
                  </a:lnTo>
                  <a:cubicBezTo>
                    <a:pt x="0" y="9228"/>
                    <a:pt x="1323" y="6034"/>
                    <a:pt x="3679" y="3679"/>
                  </a:cubicBezTo>
                  <a:cubicBezTo>
                    <a:pt x="6034" y="1323"/>
                    <a:pt x="9228" y="0"/>
                    <a:pt x="12559" y="0"/>
                  </a:cubicBezTo>
                  <a:close/>
                </a:path>
              </a:pathLst>
            </a:custGeom>
            <a:solidFill>
              <a:srgbClr val="F8B31F"/>
            </a:solidFill>
          </p:spPr>
        </p:sp>
        <p:sp>
          <p:nvSpPr>
            <p:cNvPr name="TextBox 9" id="9"/>
            <p:cNvSpPr txBox="true"/>
            <p:nvPr/>
          </p:nvSpPr>
          <p:spPr>
            <a:xfrm>
              <a:off x="0" y="-66675"/>
              <a:ext cx="1113599" cy="466368"/>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2059531" y="9540136"/>
            <a:ext cx="23861879" cy="1715718"/>
            <a:chOff x="0" y="0"/>
            <a:chExt cx="6284610" cy="451876"/>
          </a:xfrm>
        </p:grpSpPr>
        <p:sp>
          <p:nvSpPr>
            <p:cNvPr name="Freeform 11" id="11"/>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12" id="12"/>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3" id="13"/>
          <p:cNvSpPr/>
          <p:nvPr/>
        </p:nvSpPr>
        <p:spPr>
          <a:xfrm flipH="false" flipV="false" rot="0">
            <a:off x="4774043" y="3434493"/>
            <a:ext cx="5212335" cy="13090339"/>
          </a:xfrm>
          <a:custGeom>
            <a:avLst/>
            <a:gdLst/>
            <a:ahLst/>
            <a:cxnLst/>
            <a:rect r="r" b="b" t="t" l="l"/>
            <a:pathLst>
              <a:path h="13090339" w="5212335">
                <a:moveTo>
                  <a:pt x="0" y="0"/>
                </a:moveTo>
                <a:lnTo>
                  <a:pt x="5212335" y="0"/>
                </a:lnTo>
                <a:lnTo>
                  <a:pt x="5212335" y="13090339"/>
                </a:lnTo>
                <a:lnTo>
                  <a:pt x="0" y="13090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0" y="371475"/>
            <a:ext cx="6903863" cy="4506943"/>
          </a:xfrm>
          <a:prstGeom prst="rect">
            <a:avLst/>
          </a:prstGeom>
        </p:spPr>
        <p:txBody>
          <a:bodyPr anchor="t" rtlCol="false" tIns="0" lIns="0" bIns="0" rIns="0">
            <a:spAutoFit/>
          </a:bodyPr>
          <a:lstStyle/>
          <a:p>
            <a:pPr algn="l">
              <a:lnSpc>
                <a:spcPts val="11548"/>
              </a:lnSpc>
            </a:pPr>
            <a:r>
              <a:rPr lang="en-US" sz="12975">
                <a:solidFill>
                  <a:srgbClr val="FFFFFF"/>
                </a:solidFill>
                <a:latin typeface="Kooperativ"/>
                <a:ea typeface="Kooperativ"/>
                <a:cs typeface="Kooperativ"/>
                <a:sym typeface="Kooperativ"/>
              </a:rPr>
              <a:t>Simple SQL Queries</a:t>
            </a:r>
          </a:p>
        </p:txBody>
      </p:sp>
      <p:sp>
        <p:nvSpPr>
          <p:cNvPr name="TextBox 15" id="15"/>
          <p:cNvSpPr txBox="true"/>
          <p:nvPr/>
        </p:nvSpPr>
        <p:spPr>
          <a:xfrm rot="0">
            <a:off x="9986378" y="3247882"/>
            <a:ext cx="6503341" cy="1071264"/>
          </a:xfrm>
          <a:prstGeom prst="rect">
            <a:avLst/>
          </a:prstGeom>
        </p:spPr>
        <p:txBody>
          <a:bodyPr anchor="t" rtlCol="false" tIns="0" lIns="0" bIns="0" rIns="0">
            <a:spAutoFit/>
          </a:bodyPr>
          <a:lstStyle/>
          <a:p>
            <a:pPr algn="l">
              <a:lnSpc>
                <a:spcPts val="4217"/>
              </a:lnSpc>
              <a:spcBef>
                <a:spcPct val="0"/>
              </a:spcBef>
            </a:pPr>
            <a:r>
              <a:rPr lang="en-US" sz="3012" b="true">
                <a:solidFill>
                  <a:srgbClr val="FFFFFF"/>
                </a:solidFill>
                <a:latin typeface="Poppins Bold"/>
                <a:ea typeface="Poppins Bold"/>
                <a:cs typeface="Poppins Bold"/>
                <a:sym typeface="Poppins Bold"/>
              </a:rPr>
              <a:t>Retrieve the total number of orders placed.</a:t>
            </a:r>
          </a:p>
        </p:txBody>
      </p:sp>
      <p:sp>
        <p:nvSpPr>
          <p:cNvPr name="Freeform 16" id="16"/>
          <p:cNvSpPr/>
          <p:nvPr/>
        </p:nvSpPr>
        <p:spPr>
          <a:xfrm flipH="false" flipV="false" rot="266846">
            <a:off x="15821616" y="5300000"/>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110629">
            <a:off x="7593462" y="1139252"/>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387305">
            <a:off x="361352" y="5259481"/>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073489" y="4474270"/>
            <a:ext cx="4677278" cy="11800471"/>
          </a:xfrm>
          <a:custGeom>
            <a:avLst/>
            <a:gdLst/>
            <a:ahLst/>
            <a:cxnLst/>
            <a:rect r="r" b="b" t="t" l="l"/>
            <a:pathLst>
              <a:path h="11800471" w="4677278">
                <a:moveTo>
                  <a:pt x="0" y="0"/>
                </a:moveTo>
                <a:lnTo>
                  <a:pt x="4677277" y="0"/>
                </a:lnTo>
                <a:lnTo>
                  <a:pt x="4677277" y="11800471"/>
                </a:lnTo>
                <a:lnTo>
                  <a:pt x="0" y="118004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9871409" y="4878418"/>
            <a:ext cx="6477674" cy="2094744"/>
          </a:xfrm>
          <a:custGeom>
            <a:avLst/>
            <a:gdLst/>
            <a:ahLst/>
            <a:cxnLst/>
            <a:rect r="r" b="b" t="t" l="l"/>
            <a:pathLst>
              <a:path h="2094744" w="6477674">
                <a:moveTo>
                  <a:pt x="0" y="0"/>
                </a:moveTo>
                <a:lnTo>
                  <a:pt x="6477674" y="0"/>
                </a:lnTo>
                <a:lnTo>
                  <a:pt x="6477674" y="2094744"/>
                </a:lnTo>
                <a:lnTo>
                  <a:pt x="0" y="2094744"/>
                </a:lnTo>
                <a:lnTo>
                  <a:pt x="0" y="0"/>
                </a:lnTo>
                <a:close/>
              </a:path>
            </a:pathLst>
          </a:custGeom>
          <a:blipFill>
            <a:blip r:embed="rId16"/>
            <a:stretch>
              <a:fillRect l="0" t="-363" r="0" b="-363"/>
            </a:stretch>
          </a:blipFill>
        </p:spPr>
      </p:sp>
      <p:sp>
        <p:nvSpPr>
          <p:cNvPr name="TextBox 22" id="22"/>
          <p:cNvSpPr txBox="true"/>
          <p:nvPr/>
        </p:nvSpPr>
        <p:spPr>
          <a:xfrm rot="0">
            <a:off x="11389676" y="2075997"/>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01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722196" y="-8000601"/>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3829530"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590392"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6251479" y="7149975"/>
            <a:ext cx="5785042" cy="5511567"/>
          </a:xfrm>
          <a:custGeom>
            <a:avLst/>
            <a:gdLst/>
            <a:ahLst/>
            <a:cxnLst/>
            <a:rect r="r" b="b" t="t" l="l"/>
            <a:pathLst>
              <a:path h="5511567" w="5785042">
                <a:moveTo>
                  <a:pt x="0" y="0"/>
                </a:moveTo>
                <a:lnTo>
                  <a:pt x="5785042" y="0"/>
                </a:lnTo>
                <a:lnTo>
                  <a:pt x="5785042" y="5511567"/>
                </a:lnTo>
                <a:lnTo>
                  <a:pt x="0" y="5511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4353630" y="4251731"/>
            <a:ext cx="10001286" cy="3736498"/>
          </a:xfrm>
          <a:custGeom>
            <a:avLst/>
            <a:gdLst/>
            <a:ahLst/>
            <a:cxnLst/>
            <a:rect r="r" b="b" t="t" l="l"/>
            <a:pathLst>
              <a:path h="3736498" w="10001286">
                <a:moveTo>
                  <a:pt x="0" y="0"/>
                </a:moveTo>
                <a:lnTo>
                  <a:pt x="10001286" y="0"/>
                </a:lnTo>
                <a:lnTo>
                  <a:pt x="10001286" y="3736499"/>
                </a:lnTo>
                <a:lnTo>
                  <a:pt x="0" y="3736499"/>
                </a:lnTo>
                <a:lnTo>
                  <a:pt x="0" y="0"/>
                </a:lnTo>
                <a:close/>
              </a:path>
            </a:pathLst>
          </a:custGeom>
          <a:blipFill>
            <a:blip r:embed="rId18"/>
            <a:stretch>
              <a:fillRect l="0" t="0" r="0" b="0"/>
            </a:stretch>
          </a:blipFill>
        </p:spPr>
      </p:sp>
      <p:sp>
        <p:nvSpPr>
          <p:cNvPr name="TextBox 17" id="17"/>
          <p:cNvSpPr txBox="true"/>
          <p:nvPr/>
        </p:nvSpPr>
        <p:spPr>
          <a:xfrm rot="0">
            <a:off x="5538502" y="2669560"/>
            <a:ext cx="8572200" cy="135147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Bold"/>
                <a:ea typeface="Poppins Bold"/>
                <a:cs typeface="Poppins Bold"/>
                <a:sym typeface="Poppins Bold"/>
              </a:rPr>
              <a:t>Calculate the total revenue generated from pizza sales.</a:t>
            </a:r>
          </a:p>
        </p:txBody>
      </p:sp>
      <p:sp>
        <p:nvSpPr>
          <p:cNvPr name="TextBox 18" id="18"/>
          <p:cNvSpPr txBox="true"/>
          <p:nvPr/>
        </p:nvSpPr>
        <p:spPr>
          <a:xfrm rot="0">
            <a:off x="4403106" y="3044425"/>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02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722196" y="-8000601"/>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3829530"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590392"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6251479" y="7149975"/>
            <a:ext cx="5785042" cy="5511567"/>
          </a:xfrm>
          <a:custGeom>
            <a:avLst/>
            <a:gdLst/>
            <a:ahLst/>
            <a:cxnLst/>
            <a:rect r="r" b="b" t="t" l="l"/>
            <a:pathLst>
              <a:path h="5511567" w="5785042">
                <a:moveTo>
                  <a:pt x="0" y="0"/>
                </a:moveTo>
                <a:lnTo>
                  <a:pt x="5785042" y="0"/>
                </a:lnTo>
                <a:lnTo>
                  <a:pt x="5785042" y="5511567"/>
                </a:lnTo>
                <a:lnTo>
                  <a:pt x="0" y="5511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6251479" y="4125963"/>
            <a:ext cx="5512661" cy="4072070"/>
          </a:xfrm>
          <a:custGeom>
            <a:avLst/>
            <a:gdLst/>
            <a:ahLst/>
            <a:cxnLst/>
            <a:rect r="r" b="b" t="t" l="l"/>
            <a:pathLst>
              <a:path h="4072070" w="5512661">
                <a:moveTo>
                  <a:pt x="0" y="0"/>
                </a:moveTo>
                <a:lnTo>
                  <a:pt x="5512661" y="0"/>
                </a:lnTo>
                <a:lnTo>
                  <a:pt x="5512661" y="4072070"/>
                </a:lnTo>
                <a:lnTo>
                  <a:pt x="0" y="4072070"/>
                </a:lnTo>
                <a:lnTo>
                  <a:pt x="0" y="0"/>
                </a:lnTo>
                <a:close/>
              </a:path>
            </a:pathLst>
          </a:custGeom>
          <a:blipFill>
            <a:blip r:embed="rId18"/>
            <a:stretch>
              <a:fillRect l="0" t="0" r="0" b="0"/>
            </a:stretch>
          </a:blipFill>
        </p:spPr>
      </p:sp>
      <p:sp>
        <p:nvSpPr>
          <p:cNvPr name="TextBox 17" id="17"/>
          <p:cNvSpPr txBox="true"/>
          <p:nvPr/>
        </p:nvSpPr>
        <p:spPr>
          <a:xfrm rot="0">
            <a:off x="5993604" y="3051448"/>
            <a:ext cx="8572200" cy="1351473"/>
          </a:xfrm>
          <a:prstGeom prst="rect">
            <a:avLst/>
          </a:prstGeom>
        </p:spPr>
        <p:txBody>
          <a:bodyPr anchor="t" rtlCol="false" tIns="0" lIns="0" bIns="0" rIns="0">
            <a:spAutoFit/>
          </a:bodyPr>
          <a:lstStyle/>
          <a:p>
            <a:pPr algn="ctr">
              <a:lnSpc>
                <a:spcPts val="5309"/>
              </a:lnSpc>
            </a:pPr>
            <a:r>
              <a:rPr lang="en-US" sz="3792" b="true">
                <a:solidFill>
                  <a:srgbClr val="FFFFFF"/>
                </a:solidFill>
                <a:latin typeface="Poppins Bold"/>
                <a:ea typeface="Poppins Bold"/>
                <a:cs typeface="Poppins Bold"/>
                <a:sym typeface="Poppins Bold"/>
              </a:rPr>
              <a:t>Identify the highest-priced pizza.</a:t>
            </a:r>
          </a:p>
          <a:p>
            <a:pPr algn="ctr">
              <a:lnSpc>
                <a:spcPts val="5309"/>
              </a:lnSpc>
              <a:spcBef>
                <a:spcPct val="0"/>
              </a:spcBef>
            </a:pPr>
          </a:p>
        </p:txBody>
      </p:sp>
      <p:sp>
        <p:nvSpPr>
          <p:cNvPr name="TextBox 18" id="18"/>
          <p:cNvSpPr txBox="true"/>
          <p:nvPr/>
        </p:nvSpPr>
        <p:spPr>
          <a:xfrm rot="0">
            <a:off x="4403106" y="3044425"/>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03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722196" y="-8845382"/>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3829530"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590392"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5993604" y="7531216"/>
            <a:ext cx="5785042" cy="5511567"/>
          </a:xfrm>
          <a:custGeom>
            <a:avLst/>
            <a:gdLst/>
            <a:ahLst/>
            <a:cxnLst/>
            <a:rect r="r" b="b" t="t" l="l"/>
            <a:pathLst>
              <a:path h="5511567" w="5785042">
                <a:moveTo>
                  <a:pt x="0" y="0"/>
                </a:moveTo>
                <a:lnTo>
                  <a:pt x="5785041" y="0"/>
                </a:lnTo>
                <a:lnTo>
                  <a:pt x="5785041" y="5511568"/>
                </a:lnTo>
                <a:lnTo>
                  <a:pt x="0" y="551156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4680324" y="3329341"/>
            <a:ext cx="10060976" cy="5281467"/>
          </a:xfrm>
          <a:custGeom>
            <a:avLst/>
            <a:gdLst/>
            <a:ahLst/>
            <a:cxnLst/>
            <a:rect r="r" b="b" t="t" l="l"/>
            <a:pathLst>
              <a:path h="5281467" w="10060976">
                <a:moveTo>
                  <a:pt x="0" y="0"/>
                </a:moveTo>
                <a:lnTo>
                  <a:pt x="10060976" y="0"/>
                </a:lnTo>
                <a:lnTo>
                  <a:pt x="10060976" y="5281466"/>
                </a:lnTo>
                <a:lnTo>
                  <a:pt x="0" y="5281466"/>
                </a:lnTo>
                <a:lnTo>
                  <a:pt x="0" y="0"/>
                </a:lnTo>
                <a:close/>
              </a:path>
            </a:pathLst>
          </a:custGeom>
          <a:blipFill>
            <a:blip r:embed="rId18"/>
            <a:stretch>
              <a:fillRect l="0" t="0" r="0" b="0"/>
            </a:stretch>
          </a:blipFill>
        </p:spPr>
      </p:sp>
      <p:sp>
        <p:nvSpPr>
          <p:cNvPr name="TextBox 17" id="17"/>
          <p:cNvSpPr txBox="true"/>
          <p:nvPr/>
        </p:nvSpPr>
        <p:spPr>
          <a:xfrm rot="0">
            <a:off x="5993604" y="1925781"/>
            <a:ext cx="8572200" cy="135147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Bold"/>
                <a:ea typeface="Poppins Bold"/>
                <a:cs typeface="Poppins Bold"/>
                <a:sym typeface="Poppins Bold"/>
              </a:rPr>
              <a:t>Identify the most common pizza size ordered.</a:t>
            </a:r>
          </a:p>
        </p:txBody>
      </p:sp>
      <p:sp>
        <p:nvSpPr>
          <p:cNvPr name="TextBox 18" id="18"/>
          <p:cNvSpPr txBox="true"/>
          <p:nvPr/>
        </p:nvSpPr>
        <p:spPr>
          <a:xfrm rot="0">
            <a:off x="4504828" y="2136582"/>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722196" y="-8000601"/>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3829530"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590392"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6251479" y="7149975"/>
            <a:ext cx="5785042" cy="5511567"/>
          </a:xfrm>
          <a:custGeom>
            <a:avLst/>
            <a:gdLst/>
            <a:ahLst/>
            <a:cxnLst/>
            <a:rect r="r" b="b" t="t" l="l"/>
            <a:pathLst>
              <a:path h="5511567" w="5785042">
                <a:moveTo>
                  <a:pt x="0" y="0"/>
                </a:moveTo>
                <a:lnTo>
                  <a:pt x="5785042" y="0"/>
                </a:lnTo>
                <a:lnTo>
                  <a:pt x="5785042" y="5511567"/>
                </a:lnTo>
                <a:lnTo>
                  <a:pt x="0" y="5511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4252366" y="4022919"/>
            <a:ext cx="10458313" cy="5388183"/>
          </a:xfrm>
          <a:custGeom>
            <a:avLst/>
            <a:gdLst/>
            <a:ahLst/>
            <a:cxnLst/>
            <a:rect r="r" b="b" t="t" l="l"/>
            <a:pathLst>
              <a:path h="5388183" w="10458313">
                <a:moveTo>
                  <a:pt x="0" y="0"/>
                </a:moveTo>
                <a:lnTo>
                  <a:pt x="10458313" y="0"/>
                </a:lnTo>
                <a:lnTo>
                  <a:pt x="10458313" y="5388183"/>
                </a:lnTo>
                <a:lnTo>
                  <a:pt x="0" y="5388183"/>
                </a:lnTo>
                <a:lnTo>
                  <a:pt x="0" y="0"/>
                </a:lnTo>
                <a:close/>
              </a:path>
            </a:pathLst>
          </a:custGeom>
          <a:blipFill>
            <a:blip r:embed="rId18"/>
            <a:stretch>
              <a:fillRect l="0" t="0" r="0" b="0"/>
            </a:stretch>
          </a:blipFill>
        </p:spPr>
      </p:sp>
      <p:sp>
        <p:nvSpPr>
          <p:cNvPr name="TextBox 17" id="17"/>
          <p:cNvSpPr txBox="true"/>
          <p:nvPr/>
        </p:nvSpPr>
        <p:spPr>
          <a:xfrm rot="0">
            <a:off x="5993604" y="2542413"/>
            <a:ext cx="8572200" cy="135147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Bold"/>
                <a:ea typeface="Poppins Bold"/>
                <a:cs typeface="Poppins Bold"/>
                <a:sym typeface="Poppins Bold"/>
              </a:rPr>
              <a:t>List the top 5 most ordered pizza types along with their quantities.</a:t>
            </a:r>
          </a:p>
        </p:txBody>
      </p:sp>
      <p:sp>
        <p:nvSpPr>
          <p:cNvPr name="TextBox 18" id="18"/>
          <p:cNvSpPr txBox="true"/>
          <p:nvPr/>
        </p:nvSpPr>
        <p:spPr>
          <a:xfrm rot="0">
            <a:off x="4252366" y="2767467"/>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05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4470555" y="1924297"/>
            <a:ext cx="5819311" cy="5544216"/>
          </a:xfrm>
          <a:custGeom>
            <a:avLst/>
            <a:gdLst/>
            <a:ahLst/>
            <a:cxnLst/>
            <a:rect r="r" b="b" t="t" l="l"/>
            <a:pathLst>
              <a:path h="5544216" w="5819311">
                <a:moveTo>
                  <a:pt x="0" y="0"/>
                </a:moveTo>
                <a:lnTo>
                  <a:pt x="5819311" y="0"/>
                </a:lnTo>
                <a:lnTo>
                  <a:pt x="5819311" y="5544216"/>
                </a:lnTo>
                <a:lnTo>
                  <a:pt x="0" y="5544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31716" y="3711327"/>
            <a:ext cx="3558440" cy="3390223"/>
          </a:xfrm>
          <a:custGeom>
            <a:avLst/>
            <a:gdLst/>
            <a:ahLst/>
            <a:cxnLst/>
            <a:rect r="r" b="b" t="t" l="l"/>
            <a:pathLst>
              <a:path h="3390223" w="3558440">
                <a:moveTo>
                  <a:pt x="0" y="0"/>
                </a:moveTo>
                <a:lnTo>
                  <a:pt x="3558440" y="0"/>
                </a:lnTo>
                <a:lnTo>
                  <a:pt x="3558440" y="3390223"/>
                </a:lnTo>
                <a:lnTo>
                  <a:pt x="0" y="3390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059531" y="9540136"/>
            <a:ext cx="23861879" cy="1715718"/>
            <a:chOff x="0" y="0"/>
            <a:chExt cx="6284610" cy="451876"/>
          </a:xfrm>
        </p:grpSpPr>
        <p:sp>
          <p:nvSpPr>
            <p:cNvPr name="Freeform 8" id="8"/>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9" id="9"/>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0" id="10"/>
          <p:cNvSpPr/>
          <p:nvPr/>
        </p:nvSpPr>
        <p:spPr>
          <a:xfrm flipH="false" flipV="false" rot="0">
            <a:off x="4774043" y="3434493"/>
            <a:ext cx="5212335" cy="13090339"/>
          </a:xfrm>
          <a:custGeom>
            <a:avLst/>
            <a:gdLst/>
            <a:ahLst/>
            <a:cxnLst/>
            <a:rect r="r" b="b" t="t" l="l"/>
            <a:pathLst>
              <a:path h="13090339" w="5212335">
                <a:moveTo>
                  <a:pt x="0" y="0"/>
                </a:moveTo>
                <a:lnTo>
                  <a:pt x="5212335" y="0"/>
                </a:lnTo>
                <a:lnTo>
                  <a:pt x="5212335" y="13090339"/>
                </a:lnTo>
                <a:lnTo>
                  <a:pt x="0" y="13090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0" y="371475"/>
            <a:ext cx="7576829" cy="4506943"/>
          </a:xfrm>
          <a:prstGeom prst="rect">
            <a:avLst/>
          </a:prstGeom>
        </p:spPr>
        <p:txBody>
          <a:bodyPr anchor="t" rtlCol="false" tIns="0" lIns="0" bIns="0" rIns="0">
            <a:spAutoFit/>
          </a:bodyPr>
          <a:lstStyle/>
          <a:p>
            <a:pPr algn="l">
              <a:lnSpc>
                <a:spcPts val="11548"/>
              </a:lnSpc>
            </a:pPr>
            <a:r>
              <a:rPr lang="en-US" sz="12975">
                <a:solidFill>
                  <a:srgbClr val="FFFFFF"/>
                </a:solidFill>
                <a:latin typeface="Kooperativ"/>
                <a:ea typeface="Kooperativ"/>
                <a:cs typeface="Kooperativ"/>
                <a:sym typeface="Kooperativ"/>
              </a:rPr>
              <a:t>Intermediate SQL Queries</a:t>
            </a:r>
          </a:p>
        </p:txBody>
      </p:sp>
      <p:sp>
        <p:nvSpPr>
          <p:cNvPr name="TextBox 12" id="12"/>
          <p:cNvSpPr txBox="true"/>
          <p:nvPr/>
        </p:nvSpPr>
        <p:spPr>
          <a:xfrm rot="0">
            <a:off x="9986378" y="-71008"/>
            <a:ext cx="6617227" cy="2123797"/>
          </a:xfrm>
          <a:prstGeom prst="rect">
            <a:avLst/>
          </a:prstGeom>
        </p:spPr>
        <p:txBody>
          <a:bodyPr anchor="t" rtlCol="false" tIns="0" lIns="0" bIns="0" rIns="0">
            <a:spAutoFit/>
          </a:bodyPr>
          <a:lstStyle/>
          <a:p>
            <a:pPr algn="l">
              <a:lnSpc>
                <a:spcPts val="4217"/>
              </a:lnSpc>
              <a:spcBef>
                <a:spcPct val="0"/>
              </a:spcBef>
            </a:pPr>
            <a:r>
              <a:rPr lang="en-US" sz="3012" b="true">
                <a:solidFill>
                  <a:srgbClr val="FFFFFF"/>
                </a:solidFill>
                <a:latin typeface="Poppins Bold"/>
                <a:ea typeface="Poppins Bold"/>
                <a:cs typeface="Poppins Bold"/>
                <a:sym typeface="Poppins Bold"/>
              </a:rPr>
              <a:t>Retrieve the total number of orders placed.Join the necessary tables to find the total quantity of each pizza category ordered.</a:t>
            </a:r>
          </a:p>
        </p:txBody>
      </p:sp>
      <p:sp>
        <p:nvSpPr>
          <p:cNvPr name="Freeform 13" id="13"/>
          <p:cNvSpPr/>
          <p:nvPr/>
        </p:nvSpPr>
        <p:spPr>
          <a:xfrm flipH="false" flipV="false" rot="266846">
            <a:off x="15821616" y="5300000"/>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110629">
            <a:off x="7593462" y="1139252"/>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387305">
            <a:off x="361352" y="5259481"/>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387305">
            <a:off x="15803207" y="1364319"/>
            <a:ext cx="2216682" cy="1684679"/>
          </a:xfrm>
          <a:custGeom>
            <a:avLst/>
            <a:gdLst/>
            <a:ahLst/>
            <a:cxnLst/>
            <a:rect r="r" b="b" t="t" l="l"/>
            <a:pathLst>
              <a:path h="1684679" w="2216682">
                <a:moveTo>
                  <a:pt x="0" y="0"/>
                </a:moveTo>
                <a:lnTo>
                  <a:pt x="2216682" y="0"/>
                </a:lnTo>
                <a:lnTo>
                  <a:pt x="2216682" y="1684678"/>
                </a:lnTo>
                <a:lnTo>
                  <a:pt x="0" y="16846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073489" y="4474270"/>
            <a:ext cx="4677278" cy="11800471"/>
          </a:xfrm>
          <a:custGeom>
            <a:avLst/>
            <a:gdLst/>
            <a:ahLst/>
            <a:cxnLst/>
            <a:rect r="r" b="b" t="t" l="l"/>
            <a:pathLst>
              <a:path h="11800471" w="4677278">
                <a:moveTo>
                  <a:pt x="0" y="0"/>
                </a:moveTo>
                <a:lnTo>
                  <a:pt x="4677277" y="0"/>
                </a:lnTo>
                <a:lnTo>
                  <a:pt x="4677277" y="11800471"/>
                </a:lnTo>
                <a:lnTo>
                  <a:pt x="0" y="118004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9318082" y="2731301"/>
            <a:ext cx="8417449" cy="5059081"/>
          </a:xfrm>
          <a:custGeom>
            <a:avLst/>
            <a:gdLst/>
            <a:ahLst/>
            <a:cxnLst/>
            <a:rect r="r" b="b" t="t" l="l"/>
            <a:pathLst>
              <a:path h="5059081" w="8417449">
                <a:moveTo>
                  <a:pt x="0" y="0"/>
                </a:moveTo>
                <a:lnTo>
                  <a:pt x="8417449" y="0"/>
                </a:lnTo>
                <a:lnTo>
                  <a:pt x="8417449" y="5059081"/>
                </a:lnTo>
                <a:lnTo>
                  <a:pt x="0" y="5059081"/>
                </a:lnTo>
                <a:lnTo>
                  <a:pt x="0" y="0"/>
                </a:lnTo>
                <a:close/>
              </a:path>
            </a:pathLst>
          </a:custGeom>
          <a:blipFill>
            <a:blip r:embed="rId16"/>
            <a:stretch>
              <a:fillRect l="0" t="0" r="0" b="0"/>
            </a:stretch>
          </a:blipFill>
        </p:spPr>
      </p:sp>
      <p:sp>
        <p:nvSpPr>
          <p:cNvPr name="TextBox 19" id="19"/>
          <p:cNvSpPr txBox="true"/>
          <p:nvPr/>
        </p:nvSpPr>
        <p:spPr>
          <a:xfrm rot="0">
            <a:off x="8023036" y="516430"/>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06</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722196" y="-8000601"/>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3670568" y="732325"/>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590392"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6251479" y="7149975"/>
            <a:ext cx="5785042" cy="5511567"/>
          </a:xfrm>
          <a:custGeom>
            <a:avLst/>
            <a:gdLst/>
            <a:ahLst/>
            <a:cxnLst/>
            <a:rect r="r" b="b" t="t" l="l"/>
            <a:pathLst>
              <a:path h="5511567" w="5785042">
                <a:moveTo>
                  <a:pt x="0" y="0"/>
                </a:moveTo>
                <a:lnTo>
                  <a:pt x="5785042" y="0"/>
                </a:lnTo>
                <a:lnTo>
                  <a:pt x="5785042" y="5511567"/>
                </a:lnTo>
                <a:lnTo>
                  <a:pt x="0" y="5511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4893826" y="4125963"/>
            <a:ext cx="9499538" cy="3675416"/>
          </a:xfrm>
          <a:custGeom>
            <a:avLst/>
            <a:gdLst/>
            <a:ahLst/>
            <a:cxnLst/>
            <a:rect r="r" b="b" t="t" l="l"/>
            <a:pathLst>
              <a:path h="3675416" w="9499538">
                <a:moveTo>
                  <a:pt x="0" y="0"/>
                </a:moveTo>
                <a:lnTo>
                  <a:pt x="9499537" y="0"/>
                </a:lnTo>
                <a:lnTo>
                  <a:pt x="9499537" y="3675417"/>
                </a:lnTo>
                <a:lnTo>
                  <a:pt x="0" y="3675417"/>
                </a:lnTo>
                <a:lnTo>
                  <a:pt x="0" y="0"/>
                </a:lnTo>
                <a:close/>
              </a:path>
            </a:pathLst>
          </a:custGeom>
          <a:blipFill>
            <a:blip r:embed="rId18"/>
            <a:stretch>
              <a:fillRect l="0" t="0" r="0" b="0"/>
            </a:stretch>
          </a:blipFill>
        </p:spPr>
      </p:sp>
      <p:sp>
        <p:nvSpPr>
          <p:cNvPr name="TextBox 17" id="17"/>
          <p:cNvSpPr txBox="true"/>
          <p:nvPr/>
        </p:nvSpPr>
        <p:spPr>
          <a:xfrm rot="0">
            <a:off x="5993604" y="2542413"/>
            <a:ext cx="9253466" cy="135147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Bold"/>
                <a:ea typeface="Poppins Bold"/>
                <a:cs typeface="Poppins Bold"/>
                <a:sym typeface="Poppins Bold"/>
              </a:rPr>
              <a:t>Join relevant tables to find the category-wise distribution of pizzas.</a:t>
            </a:r>
          </a:p>
        </p:txBody>
      </p:sp>
      <p:sp>
        <p:nvSpPr>
          <p:cNvPr name="TextBox 18" id="18"/>
          <p:cNvSpPr txBox="true"/>
          <p:nvPr/>
        </p:nvSpPr>
        <p:spPr>
          <a:xfrm rot="0">
            <a:off x="4252366" y="2767467"/>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07</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722196" y="-8000601"/>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4040417" y="3933045"/>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499557" y="106785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6251479" y="7149975"/>
            <a:ext cx="5785042" cy="5511567"/>
          </a:xfrm>
          <a:custGeom>
            <a:avLst/>
            <a:gdLst/>
            <a:ahLst/>
            <a:cxnLst/>
            <a:rect r="r" b="b" t="t" l="l"/>
            <a:pathLst>
              <a:path h="5511567" w="5785042">
                <a:moveTo>
                  <a:pt x="0" y="0"/>
                </a:moveTo>
                <a:lnTo>
                  <a:pt x="5785042" y="0"/>
                </a:lnTo>
                <a:lnTo>
                  <a:pt x="5785042" y="5511567"/>
                </a:lnTo>
                <a:lnTo>
                  <a:pt x="0" y="5511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4173587" y="3893886"/>
            <a:ext cx="9940827" cy="5372179"/>
          </a:xfrm>
          <a:custGeom>
            <a:avLst/>
            <a:gdLst/>
            <a:ahLst/>
            <a:cxnLst/>
            <a:rect r="r" b="b" t="t" l="l"/>
            <a:pathLst>
              <a:path h="5372179" w="9940827">
                <a:moveTo>
                  <a:pt x="0" y="0"/>
                </a:moveTo>
                <a:lnTo>
                  <a:pt x="9940826" y="0"/>
                </a:lnTo>
                <a:lnTo>
                  <a:pt x="9940826" y="5372179"/>
                </a:lnTo>
                <a:lnTo>
                  <a:pt x="0" y="5372179"/>
                </a:lnTo>
                <a:lnTo>
                  <a:pt x="0" y="0"/>
                </a:lnTo>
                <a:close/>
              </a:path>
            </a:pathLst>
          </a:custGeom>
          <a:blipFill>
            <a:blip r:embed="rId18"/>
            <a:stretch>
              <a:fillRect l="0" t="0" r="0" b="0"/>
            </a:stretch>
          </a:blipFill>
        </p:spPr>
      </p:sp>
      <p:sp>
        <p:nvSpPr>
          <p:cNvPr name="TextBox 17" id="17"/>
          <p:cNvSpPr txBox="true"/>
          <p:nvPr/>
        </p:nvSpPr>
        <p:spPr>
          <a:xfrm rot="0">
            <a:off x="5037356" y="2542413"/>
            <a:ext cx="10610002" cy="135147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Bold"/>
                <a:ea typeface="Poppins Bold"/>
                <a:cs typeface="Poppins Bold"/>
                <a:sym typeface="Poppins Bold"/>
              </a:rPr>
              <a:t>Group the orders by date and calculate the average number of pizzas ordered per day.</a:t>
            </a:r>
          </a:p>
        </p:txBody>
      </p:sp>
      <p:sp>
        <p:nvSpPr>
          <p:cNvPr name="TextBox 18" id="18"/>
          <p:cNvSpPr txBox="true"/>
          <p:nvPr/>
        </p:nvSpPr>
        <p:spPr>
          <a:xfrm rot="0">
            <a:off x="3188983" y="2807255"/>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08</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722196" y="-8000601"/>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4040417" y="3933045"/>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499557" y="106785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6251479" y="7149975"/>
            <a:ext cx="5785042" cy="5511567"/>
          </a:xfrm>
          <a:custGeom>
            <a:avLst/>
            <a:gdLst/>
            <a:ahLst/>
            <a:cxnLst/>
            <a:rect r="r" b="b" t="t" l="l"/>
            <a:pathLst>
              <a:path h="5511567" w="5785042">
                <a:moveTo>
                  <a:pt x="0" y="0"/>
                </a:moveTo>
                <a:lnTo>
                  <a:pt x="5785042" y="0"/>
                </a:lnTo>
                <a:lnTo>
                  <a:pt x="5785042" y="5511567"/>
                </a:lnTo>
                <a:lnTo>
                  <a:pt x="0" y="5511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5589012" y="4057675"/>
            <a:ext cx="7086768" cy="5200625"/>
          </a:xfrm>
          <a:custGeom>
            <a:avLst/>
            <a:gdLst/>
            <a:ahLst/>
            <a:cxnLst/>
            <a:rect r="r" b="b" t="t" l="l"/>
            <a:pathLst>
              <a:path h="5200625" w="7086768">
                <a:moveTo>
                  <a:pt x="0" y="0"/>
                </a:moveTo>
                <a:lnTo>
                  <a:pt x="7086768" y="0"/>
                </a:lnTo>
                <a:lnTo>
                  <a:pt x="7086768" y="5200625"/>
                </a:lnTo>
                <a:lnTo>
                  <a:pt x="0" y="5200625"/>
                </a:lnTo>
                <a:lnTo>
                  <a:pt x="0" y="0"/>
                </a:lnTo>
                <a:close/>
              </a:path>
            </a:pathLst>
          </a:custGeom>
          <a:blipFill>
            <a:blip r:embed="rId18"/>
            <a:stretch>
              <a:fillRect l="0" t="0" r="0" b="0"/>
            </a:stretch>
          </a:blipFill>
        </p:spPr>
      </p:sp>
      <p:sp>
        <p:nvSpPr>
          <p:cNvPr name="TextBox 17" id="17"/>
          <p:cNvSpPr txBox="true"/>
          <p:nvPr/>
        </p:nvSpPr>
        <p:spPr>
          <a:xfrm rot="0">
            <a:off x="5037356" y="2542413"/>
            <a:ext cx="10610002" cy="135147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Bold"/>
                <a:ea typeface="Poppins Bold"/>
                <a:cs typeface="Poppins Bold"/>
                <a:sym typeface="Poppins Bold"/>
              </a:rPr>
              <a:t>Determine the top 3 most ordered pizza types based on revenue.</a:t>
            </a:r>
          </a:p>
        </p:txBody>
      </p:sp>
      <p:sp>
        <p:nvSpPr>
          <p:cNvPr name="TextBox 18" id="18"/>
          <p:cNvSpPr txBox="true"/>
          <p:nvPr/>
        </p:nvSpPr>
        <p:spPr>
          <a:xfrm rot="0">
            <a:off x="3188983" y="2807255"/>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09</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3471366" y="2057070"/>
            <a:ext cx="5819311" cy="5544216"/>
          </a:xfrm>
          <a:custGeom>
            <a:avLst/>
            <a:gdLst/>
            <a:ahLst/>
            <a:cxnLst/>
            <a:rect r="r" b="b" t="t" l="l"/>
            <a:pathLst>
              <a:path h="5544216" w="5819311">
                <a:moveTo>
                  <a:pt x="0" y="0"/>
                </a:moveTo>
                <a:lnTo>
                  <a:pt x="5819311" y="0"/>
                </a:lnTo>
                <a:lnTo>
                  <a:pt x="5819311" y="5544216"/>
                </a:lnTo>
                <a:lnTo>
                  <a:pt x="0" y="5544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508780" y="5125728"/>
            <a:ext cx="3558440" cy="3390223"/>
          </a:xfrm>
          <a:custGeom>
            <a:avLst/>
            <a:gdLst/>
            <a:ahLst/>
            <a:cxnLst/>
            <a:rect r="r" b="b" t="t" l="l"/>
            <a:pathLst>
              <a:path h="3390223" w="3558440">
                <a:moveTo>
                  <a:pt x="0" y="0"/>
                </a:moveTo>
                <a:lnTo>
                  <a:pt x="3558440" y="0"/>
                </a:lnTo>
                <a:lnTo>
                  <a:pt x="3558440" y="3390222"/>
                </a:lnTo>
                <a:lnTo>
                  <a:pt x="0" y="3390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059531" y="9540136"/>
            <a:ext cx="23861879" cy="1715718"/>
            <a:chOff x="0" y="0"/>
            <a:chExt cx="6284610" cy="451876"/>
          </a:xfrm>
        </p:grpSpPr>
        <p:sp>
          <p:nvSpPr>
            <p:cNvPr name="Freeform 8" id="8"/>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9" id="9"/>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0" id="10"/>
          <p:cNvSpPr/>
          <p:nvPr/>
        </p:nvSpPr>
        <p:spPr>
          <a:xfrm flipH="false" flipV="false" rot="0">
            <a:off x="3931665" y="3494835"/>
            <a:ext cx="5212335" cy="13090339"/>
          </a:xfrm>
          <a:custGeom>
            <a:avLst/>
            <a:gdLst/>
            <a:ahLst/>
            <a:cxnLst/>
            <a:rect r="r" b="b" t="t" l="l"/>
            <a:pathLst>
              <a:path h="13090339" w="5212335">
                <a:moveTo>
                  <a:pt x="0" y="0"/>
                </a:moveTo>
                <a:lnTo>
                  <a:pt x="5212335" y="0"/>
                </a:lnTo>
                <a:lnTo>
                  <a:pt x="5212335" y="13090339"/>
                </a:lnTo>
                <a:lnTo>
                  <a:pt x="0" y="13090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8660867" y="2578133"/>
            <a:ext cx="10165637" cy="3051091"/>
          </a:xfrm>
          <a:prstGeom prst="rect">
            <a:avLst/>
          </a:prstGeom>
        </p:spPr>
        <p:txBody>
          <a:bodyPr anchor="t" rtlCol="false" tIns="0" lIns="0" bIns="0" rIns="0">
            <a:spAutoFit/>
          </a:bodyPr>
          <a:lstStyle/>
          <a:p>
            <a:pPr algn="l">
              <a:lnSpc>
                <a:spcPts val="11548"/>
              </a:lnSpc>
            </a:pPr>
            <a:r>
              <a:rPr lang="en-US" sz="12975">
                <a:solidFill>
                  <a:srgbClr val="FFFFFF"/>
                </a:solidFill>
                <a:latin typeface="Kooperativ"/>
                <a:ea typeface="Kooperativ"/>
                <a:cs typeface="Kooperativ"/>
                <a:sym typeface="Kooperativ"/>
              </a:rPr>
              <a:t>Advanced SQL Queries</a:t>
            </a:r>
          </a:p>
        </p:txBody>
      </p:sp>
      <p:sp>
        <p:nvSpPr>
          <p:cNvPr name="Freeform 12" id="12"/>
          <p:cNvSpPr/>
          <p:nvPr/>
        </p:nvSpPr>
        <p:spPr>
          <a:xfrm flipH="false" flipV="false" rot="266846">
            <a:off x="15935130" y="5678768"/>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110629">
            <a:off x="7593462" y="1139252"/>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387305">
            <a:off x="-124612" y="4962931"/>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387305">
            <a:off x="15983645" y="569509"/>
            <a:ext cx="2216682" cy="1684679"/>
          </a:xfrm>
          <a:custGeom>
            <a:avLst/>
            <a:gdLst/>
            <a:ahLst/>
            <a:cxnLst/>
            <a:rect r="r" b="b" t="t" l="l"/>
            <a:pathLst>
              <a:path h="1684679" w="2216682">
                <a:moveTo>
                  <a:pt x="0" y="0"/>
                </a:moveTo>
                <a:lnTo>
                  <a:pt x="2216682" y="0"/>
                </a:lnTo>
                <a:lnTo>
                  <a:pt x="2216682" y="1684679"/>
                </a:lnTo>
                <a:lnTo>
                  <a:pt x="0" y="16846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344487" y="4386765"/>
            <a:ext cx="4677278" cy="11800471"/>
          </a:xfrm>
          <a:custGeom>
            <a:avLst/>
            <a:gdLst/>
            <a:ahLst/>
            <a:cxnLst/>
            <a:rect r="r" b="b" t="t" l="l"/>
            <a:pathLst>
              <a:path h="11800471" w="4677278">
                <a:moveTo>
                  <a:pt x="0" y="0"/>
                </a:moveTo>
                <a:lnTo>
                  <a:pt x="4677277" y="0"/>
                </a:lnTo>
                <a:lnTo>
                  <a:pt x="4677277" y="11800470"/>
                </a:lnTo>
                <a:lnTo>
                  <a:pt x="0" y="1180047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1092999">
            <a:off x="908534" y="826054"/>
            <a:ext cx="3776269" cy="2761208"/>
          </a:xfrm>
          <a:custGeom>
            <a:avLst/>
            <a:gdLst/>
            <a:ahLst/>
            <a:cxnLst/>
            <a:rect r="r" b="b" t="t" l="l"/>
            <a:pathLst>
              <a:path h="2761208" w="3776269">
                <a:moveTo>
                  <a:pt x="0" y="0"/>
                </a:moveTo>
                <a:lnTo>
                  <a:pt x="3776269" y="0"/>
                </a:lnTo>
                <a:lnTo>
                  <a:pt x="3776269" y="2761208"/>
                </a:lnTo>
                <a:lnTo>
                  <a:pt x="0" y="27612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9623275" y="-1760556"/>
            <a:ext cx="8664725" cy="8255120"/>
          </a:xfrm>
          <a:custGeom>
            <a:avLst/>
            <a:gdLst/>
            <a:ahLst/>
            <a:cxnLst/>
            <a:rect r="r" b="b" t="t" l="l"/>
            <a:pathLst>
              <a:path h="8255120" w="8664725">
                <a:moveTo>
                  <a:pt x="0" y="0"/>
                </a:moveTo>
                <a:lnTo>
                  <a:pt x="8664725" y="0"/>
                </a:lnTo>
                <a:lnTo>
                  <a:pt x="8664725" y="8255120"/>
                </a:lnTo>
                <a:lnTo>
                  <a:pt x="0" y="8255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5871" y="5605172"/>
            <a:ext cx="4952730" cy="4718601"/>
          </a:xfrm>
          <a:custGeom>
            <a:avLst/>
            <a:gdLst/>
            <a:ahLst/>
            <a:cxnLst/>
            <a:rect r="r" b="b" t="t" l="l"/>
            <a:pathLst>
              <a:path h="4718601" w="4952730">
                <a:moveTo>
                  <a:pt x="0" y="0"/>
                </a:moveTo>
                <a:lnTo>
                  <a:pt x="4952730" y="0"/>
                </a:lnTo>
                <a:lnTo>
                  <a:pt x="4952730" y="4718601"/>
                </a:lnTo>
                <a:lnTo>
                  <a:pt x="0" y="4718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786939" y="9540136"/>
            <a:ext cx="23861879" cy="1715718"/>
            <a:chOff x="0" y="0"/>
            <a:chExt cx="6284610" cy="451876"/>
          </a:xfrm>
        </p:grpSpPr>
        <p:sp>
          <p:nvSpPr>
            <p:cNvPr name="Freeform 8" id="8"/>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9" id="9"/>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0" id="10"/>
          <p:cNvSpPr/>
          <p:nvPr/>
        </p:nvSpPr>
        <p:spPr>
          <a:xfrm flipH="false" flipV="false" rot="0">
            <a:off x="9871409" y="557426"/>
            <a:ext cx="8683638" cy="11425839"/>
          </a:xfrm>
          <a:custGeom>
            <a:avLst/>
            <a:gdLst/>
            <a:ahLst/>
            <a:cxnLst/>
            <a:rect r="r" b="b" t="t" l="l"/>
            <a:pathLst>
              <a:path h="11425839" w="8683638">
                <a:moveTo>
                  <a:pt x="0" y="0"/>
                </a:moveTo>
                <a:lnTo>
                  <a:pt x="8683637" y="0"/>
                </a:lnTo>
                <a:lnTo>
                  <a:pt x="8683637" y="11425838"/>
                </a:lnTo>
                <a:lnTo>
                  <a:pt x="0" y="11425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2468390">
            <a:off x="671705" y="4865782"/>
            <a:ext cx="5627462" cy="4114800"/>
          </a:xfrm>
          <a:custGeom>
            <a:avLst/>
            <a:gdLst/>
            <a:ahLst/>
            <a:cxnLst/>
            <a:rect r="r" b="b" t="t" l="l"/>
            <a:pathLst>
              <a:path h="4114800" w="5627462">
                <a:moveTo>
                  <a:pt x="5627461" y="0"/>
                </a:moveTo>
                <a:lnTo>
                  <a:pt x="0" y="0"/>
                </a:lnTo>
                <a:lnTo>
                  <a:pt x="0" y="4114800"/>
                </a:lnTo>
                <a:lnTo>
                  <a:pt x="5627461" y="4114800"/>
                </a:lnTo>
                <a:lnTo>
                  <a:pt x="562746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092999">
            <a:off x="6235239" y="6257870"/>
            <a:ext cx="3776269" cy="2761208"/>
          </a:xfrm>
          <a:custGeom>
            <a:avLst/>
            <a:gdLst/>
            <a:ahLst/>
            <a:cxnLst/>
            <a:rect r="r" b="b" t="t" l="l"/>
            <a:pathLst>
              <a:path h="2761208" w="3776269">
                <a:moveTo>
                  <a:pt x="0" y="0"/>
                </a:moveTo>
                <a:lnTo>
                  <a:pt x="3776270" y="0"/>
                </a:lnTo>
                <a:lnTo>
                  <a:pt x="3776270" y="2761208"/>
                </a:lnTo>
                <a:lnTo>
                  <a:pt x="0" y="27612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266846">
            <a:off x="16733914" y="2997204"/>
            <a:ext cx="1050773" cy="1050773"/>
          </a:xfrm>
          <a:custGeom>
            <a:avLst/>
            <a:gdLst/>
            <a:ahLst/>
            <a:cxnLst/>
            <a:rect r="r" b="b" t="t" l="l"/>
            <a:pathLst>
              <a:path h="1050773" w="1050773">
                <a:moveTo>
                  <a:pt x="0" y="0"/>
                </a:moveTo>
                <a:lnTo>
                  <a:pt x="1050772" y="0"/>
                </a:lnTo>
                <a:lnTo>
                  <a:pt x="1050772"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376416" y="2910434"/>
            <a:ext cx="13163238" cy="2826379"/>
          </a:xfrm>
          <a:prstGeom prst="rect">
            <a:avLst/>
          </a:prstGeom>
        </p:spPr>
        <p:txBody>
          <a:bodyPr anchor="t" rtlCol="false" tIns="0" lIns="0" bIns="0" rIns="0">
            <a:spAutoFit/>
          </a:bodyPr>
          <a:lstStyle/>
          <a:p>
            <a:pPr algn="l">
              <a:lnSpc>
                <a:spcPts val="10708"/>
              </a:lnSpc>
            </a:pPr>
            <a:r>
              <a:rPr lang="en-US" sz="12032">
                <a:solidFill>
                  <a:srgbClr val="F3D09D"/>
                </a:solidFill>
                <a:latin typeface="Kooperativ"/>
                <a:ea typeface="Kooperativ"/>
                <a:cs typeface="Kooperativ"/>
                <a:sym typeface="Kooperativ"/>
              </a:rPr>
              <a:t>Presented BY: Usman Shaikh</a:t>
            </a:r>
          </a:p>
        </p:txBody>
      </p:sp>
      <p:sp>
        <p:nvSpPr>
          <p:cNvPr name="Freeform 15" id="15"/>
          <p:cNvSpPr/>
          <p:nvPr/>
        </p:nvSpPr>
        <p:spPr>
          <a:xfrm flipH="false" flipV="false" rot="-110629">
            <a:off x="8804003" y="1045332"/>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387305">
            <a:off x="7194062" y="5154391"/>
            <a:ext cx="1532689" cy="1164843"/>
          </a:xfrm>
          <a:custGeom>
            <a:avLst/>
            <a:gdLst/>
            <a:ahLst/>
            <a:cxnLst/>
            <a:rect r="r" b="b" t="t" l="l"/>
            <a:pathLst>
              <a:path h="1164843" w="1532689">
                <a:moveTo>
                  <a:pt x="0" y="0"/>
                </a:moveTo>
                <a:lnTo>
                  <a:pt x="1532689" y="0"/>
                </a:lnTo>
                <a:lnTo>
                  <a:pt x="1532689" y="1164843"/>
                </a:lnTo>
                <a:lnTo>
                  <a:pt x="0" y="11648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460398" y="-9191216"/>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2950393" y="33526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139916" y="33526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6251479" y="7149975"/>
            <a:ext cx="5785042" cy="5511567"/>
          </a:xfrm>
          <a:custGeom>
            <a:avLst/>
            <a:gdLst/>
            <a:ahLst/>
            <a:cxnLst/>
            <a:rect r="r" b="b" t="t" l="l"/>
            <a:pathLst>
              <a:path h="5511567" w="5785042">
                <a:moveTo>
                  <a:pt x="0" y="0"/>
                </a:moveTo>
                <a:lnTo>
                  <a:pt x="5785042" y="0"/>
                </a:lnTo>
                <a:lnTo>
                  <a:pt x="5785042" y="5511567"/>
                </a:lnTo>
                <a:lnTo>
                  <a:pt x="0" y="5511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4867424" y="3213680"/>
            <a:ext cx="8959696" cy="6084859"/>
          </a:xfrm>
          <a:custGeom>
            <a:avLst/>
            <a:gdLst/>
            <a:ahLst/>
            <a:cxnLst/>
            <a:rect r="r" b="b" t="t" l="l"/>
            <a:pathLst>
              <a:path h="6084859" w="8959696">
                <a:moveTo>
                  <a:pt x="0" y="0"/>
                </a:moveTo>
                <a:lnTo>
                  <a:pt x="8959696" y="0"/>
                </a:lnTo>
                <a:lnTo>
                  <a:pt x="8959696" y="6084858"/>
                </a:lnTo>
                <a:lnTo>
                  <a:pt x="0" y="6084858"/>
                </a:lnTo>
                <a:lnTo>
                  <a:pt x="0" y="0"/>
                </a:lnTo>
                <a:close/>
              </a:path>
            </a:pathLst>
          </a:custGeom>
          <a:blipFill>
            <a:blip r:embed="rId18"/>
            <a:stretch>
              <a:fillRect l="0" t="0" r="0" b="0"/>
            </a:stretch>
          </a:blipFill>
        </p:spPr>
      </p:sp>
      <p:sp>
        <p:nvSpPr>
          <p:cNvPr name="TextBox 17" id="17"/>
          <p:cNvSpPr txBox="true"/>
          <p:nvPr/>
        </p:nvSpPr>
        <p:spPr>
          <a:xfrm rot="0">
            <a:off x="4589489" y="1666033"/>
            <a:ext cx="10610002" cy="135147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Bold"/>
                <a:ea typeface="Poppins Bold"/>
                <a:cs typeface="Poppins Bold"/>
                <a:sym typeface="Poppins Bold"/>
              </a:rPr>
              <a:t>Calculate the percentage contribution of each pizza type to total revenue.</a:t>
            </a:r>
          </a:p>
        </p:txBody>
      </p:sp>
      <p:sp>
        <p:nvSpPr>
          <p:cNvPr name="TextBox 18" id="18"/>
          <p:cNvSpPr txBox="true"/>
          <p:nvPr/>
        </p:nvSpPr>
        <p:spPr>
          <a:xfrm rot="0">
            <a:off x="2741116" y="1855184"/>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10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460398" y="-9191216"/>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2950393" y="33526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139916" y="33526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6251479" y="7149975"/>
            <a:ext cx="5785042" cy="5511567"/>
          </a:xfrm>
          <a:custGeom>
            <a:avLst/>
            <a:gdLst/>
            <a:ahLst/>
            <a:cxnLst/>
            <a:rect r="r" b="b" t="t" l="l"/>
            <a:pathLst>
              <a:path h="5511567" w="5785042">
                <a:moveTo>
                  <a:pt x="0" y="0"/>
                </a:moveTo>
                <a:lnTo>
                  <a:pt x="5785042" y="0"/>
                </a:lnTo>
                <a:lnTo>
                  <a:pt x="5785042" y="5511567"/>
                </a:lnTo>
                <a:lnTo>
                  <a:pt x="0" y="5511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4192471" y="3208005"/>
            <a:ext cx="10111535" cy="5515383"/>
          </a:xfrm>
          <a:custGeom>
            <a:avLst/>
            <a:gdLst/>
            <a:ahLst/>
            <a:cxnLst/>
            <a:rect r="r" b="b" t="t" l="l"/>
            <a:pathLst>
              <a:path h="5515383" w="10111535">
                <a:moveTo>
                  <a:pt x="0" y="0"/>
                </a:moveTo>
                <a:lnTo>
                  <a:pt x="10111535" y="0"/>
                </a:lnTo>
                <a:lnTo>
                  <a:pt x="10111535" y="5515383"/>
                </a:lnTo>
                <a:lnTo>
                  <a:pt x="0" y="5515383"/>
                </a:lnTo>
                <a:lnTo>
                  <a:pt x="0" y="0"/>
                </a:lnTo>
                <a:close/>
              </a:path>
            </a:pathLst>
          </a:custGeom>
          <a:blipFill>
            <a:blip r:embed="rId18"/>
            <a:stretch>
              <a:fillRect l="0" t="0" r="0" b="0"/>
            </a:stretch>
          </a:blipFill>
        </p:spPr>
      </p:sp>
      <p:sp>
        <p:nvSpPr>
          <p:cNvPr name="TextBox 17" id="17"/>
          <p:cNvSpPr txBox="true"/>
          <p:nvPr/>
        </p:nvSpPr>
        <p:spPr>
          <a:xfrm rot="0">
            <a:off x="4589489" y="1666033"/>
            <a:ext cx="10610002" cy="135147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Bold"/>
                <a:ea typeface="Poppins Bold"/>
                <a:cs typeface="Poppins Bold"/>
                <a:sym typeface="Poppins Bold"/>
              </a:rPr>
              <a:t>Analyze the cummulative revenue generated over time.</a:t>
            </a:r>
          </a:p>
        </p:txBody>
      </p:sp>
      <p:sp>
        <p:nvSpPr>
          <p:cNvPr name="TextBox 18" id="18"/>
          <p:cNvSpPr txBox="true"/>
          <p:nvPr/>
        </p:nvSpPr>
        <p:spPr>
          <a:xfrm rot="0">
            <a:off x="3665302" y="2094658"/>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11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460398" y="-9191216"/>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66846">
            <a:off x="12950393" y="33526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66846">
            <a:off x="3139916" y="33526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6251479" y="7149975"/>
            <a:ext cx="5785042" cy="5511567"/>
          </a:xfrm>
          <a:custGeom>
            <a:avLst/>
            <a:gdLst/>
            <a:ahLst/>
            <a:cxnLst/>
            <a:rect r="r" b="b" t="t" l="l"/>
            <a:pathLst>
              <a:path h="5511567" w="5785042">
                <a:moveTo>
                  <a:pt x="0" y="0"/>
                </a:moveTo>
                <a:lnTo>
                  <a:pt x="5785042" y="0"/>
                </a:lnTo>
                <a:lnTo>
                  <a:pt x="5785042" y="5511567"/>
                </a:lnTo>
                <a:lnTo>
                  <a:pt x="0" y="5511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5012419" y="3609756"/>
            <a:ext cx="8854260" cy="5338128"/>
          </a:xfrm>
          <a:custGeom>
            <a:avLst/>
            <a:gdLst/>
            <a:ahLst/>
            <a:cxnLst/>
            <a:rect r="r" b="b" t="t" l="l"/>
            <a:pathLst>
              <a:path h="5338128" w="8854260">
                <a:moveTo>
                  <a:pt x="0" y="0"/>
                </a:moveTo>
                <a:lnTo>
                  <a:pt x="8854260" y="0"/>
                </a:lnTo>
                <a:lnTo>
                  <a:pt x="8854260" y="5338128"/>
                </a:lnTo>
                <a:lnTo>
                  <a:pt x="0" y="5338128"/>
                </a:lnTo>
                <a:lnTo>
                  <a:pt x="0" y="0"/>
                </a:lnTo>
                <a:close/>
              </a:path>
            </a:pathLst>
          </a:custGeom>
          <a:blipFill>
            <a:blip r:embed="rId18"/>
            <a:stretch>
              <a:fillRect l="0" t="0" r="0" b="0"/>
            </a:stretch>
          </a:blipFill>
        </p:spPr>
      </p:sp>
      <p:sp>
        <p:nvSpPr>
          <p:cNvPr name="TextBox 17" id="17"/>
          <p:cNvSpPr txBox="true"/>
          <p:nvPr/>
        </p:nvSpPr>
        <p:spPr>
          <a:xfrm rot="0">
            <a:off x="4535533" y="1311118"/>
            <a:ext cx="11086888" cy="201822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Bold"/>
                <a:ea typeface="Poppins Bold"/>
                <a:cs typeface="Poppins Bold"/>
                <a:sym typeface="Poppins Bold"/>
              </a:rPr>
              <a:t>Determine the top 3 most ordered pizza types base on revenue for each pizza category.</a:t>
            </a:r>
          </a:p>
        </p:txBody>
      </p:sp>
      <p:sp>
        <p:nvSpPr>
          <p:cNvPr name="TextBox 18" id="18"/>
          <p:cNvSpPr txBox="true"/>
          <p:nvPr/>
        </p:nvSpPr>
        <p:spPr>
          <a:xfrm rot="0">
            <a:off x="3164046" y="1659009"/>
            <a:ext cx="1848373" cy="1358496"/>
          </a:xfrm>
          <a:prstGeom prst="rect">
            <a:avLst/>
          </a:prstGeom>
        </p:spPr>
        <p:txBody>
          <a:bodyPr anchor="t" rtlCol="false" tIns="0" lIns="0" bIns="0" rIns="0">
            <a:spAutoFit/>
          </a:bodyPr>
          <a:lstStyle/>
          <a:p>
            <a:pPr algn="ctr">
              <a:lnSpc>
                <a:spcPts val="9823"/>
              </a:lnSpc>
            </a:pPr>
            <a:r>
              <a:rPr lang="en-US" sz="11038">
                <a:solidFill>
                  <a:srgbClr val="FFFFFF"/>
                </a:solidFill>
                <a:latin typeface="Kooperativ"/>
                <a:ea typeface="Kooperativ"/>
                <a:cs typeface="Kooperativ"/>
                <a:sym typeface="Kooperativ"/>
              </a:rPr>
              <a:t>12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863377" y="-1981492"/>
            <a:ext cx="8898496" cy="8477840"/>
          </a:xfrm>
          <a:custGeom>
            <a:avLst/>
            <a:gdLst/>
            <a:ahLst/>
            <a:cxnLst/>
            <a:rect r="r" b="b" t="t" l="l"/>
            <a:pathLst>
              <a:path h="8477840" w="8898496">
                <a:moveTo>
                  <a:pt x="0" y="0"/>
                </a:moveTo>
                <a:lnTo>
                  <a:pt x="8898496" y="0"/>
                </a:lnTo>
                <a:lnTo>
                  <a:pt x="8898496" y="8477840"/>
                </a:lnTo>
                <a:lnTo>
                  <a:pt x="0" y="8477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0600" y="6814043"/>
            <a:ext cx="8181742" cy="2494243"/>
          </a:xfrm>
          <a:prstGeom prst="rect">
            <a:avLst/>
          </a:prstGeom>
        </p:spPr>
        <p:txBody>
          <a:bodyPr anchor="t" rtlCol="false" tIns="0" lIns="0" bIns="0" rIns="0">
            <a:spAutoFit/>
          </a:bodyPr>
          <a:lstStyle/>
          <a:p>
            <a:pPr algn="l">
              <a:lnSpc>
                <a:spcPts val="9444"/>
              </a:lnSpc>
            </a:pPr>
            <a:r>
              <a:rPr lang="en-US" sz="10611">
                <a:solidFill>
                  <a:srgbClr val="FFFFFF"/>
                </a:solidFill>
                <a:latin typeface="Kooperativ"/>
                <a:ea typeface="Kooperativ"/>
                <a:cs typeface="Kooperativ"/>
                <a:sym typeface="Kooperativ"/>
              </a:rPr>
              <a:t>Results and Insights</a:t>
            </a:r>
          </a:p>
        </p:txBody>
      </p:sp>
      <p:grpSp>
        <p:nvGrpSpPr>
          <p:cNvPr name="Group 7" id="7"/>
          <p:cNvGrpSpPr/>
          <p:nvPr/>
        </p:nvGrpSpPr>
        <p:grpSpPr>
          <a:xfrm rot="0">
            <a:off x="9144000" y="6710935"/>
            <a:ext cx="7934558" cy="2022651"/>
            <a:chOff x="0" y="0"/>
            <a:chExt cx="1440272" cy="367149"/>
          </a:xfrm>
        </p:grpSpPr>
        <p:sp>
          <p:nvSpPr>
            <p:cNvPr name="Freeform 8" id="8"/>
            <p:cNvSpPr/>
            <p:nvPr/>
          </p:nvSpPr>
          <p:spPr>
            <a:xfrm flipH="false" flipV="false" rot="0">
              <a:off x="0" y="0"/>
              <a:ext cx="1440272" cy="367149"/>
            </a:xfrm>
            <a:custGeom>
              <a:avLst/>
              <a:gdLst/>
              <a:ahLst/>
              <a:cxnLst/>
              <a:rect r="r" b="b" t="t" l="l"/>
              <a:pathLst>
                <a:path h="367149" w="1440272">
                  <a:moveTo>
                    <a:pt x="7806" y="0"/>
                  </a:moveTo>
                  <a:lnTo>
                    <a:pt x="1432466" y="0"/>
                  </a:lnTo>
                  <a:cubicBezTo>
                    <a:pt x="1436777" y="0"/>
                    <a:pt x="1440272" y="3495"/>
                    <a:pt x="1440272" y="7806"/>
                  </a:cubicBezTo>
                  <a:lnTo>
                    <a:pt x="1440272" y="359343"/>
                  </a:lnTo>
                  <a:cubicBezTo>
                    <a:pt x="1440272" y="363654"/>
                    <a:pt x="1436777" y="367149"/>
                    <a:pt x="1432466" y="367149"/>
                  </a:cubicBezTo>
                  <a:lnTo>
                    <a:pt x="7806" y="367149"/>
                  </a:lnTo>
                  <a:cubicBezTo>
                    <a:pt x="3495" y="367149"/>
                    <a:pt x="0" y="363654"/>
                    <a:pt x="0" y="359343"/>
                  </a:cubicBezTo>
                  <a:lnTo>
                    <a:pt x="0" y="7806"/>
                  </a:lnTo>
                  <a:cubicBezTo>
                    <a:pt x="0" y="3495"/>
                    <a:pt x="3495" y="0"/>
                    <a:pt x="7806" y="0"/>
                  </a:cubicBezTo>
                  <a:close/>
                </a:path>
              </a:pathLst>
            </a:custGeom>
            <a:solidFill>
              <a:srgbClr val="F8B31F"/>
            </a:solidFill>
          </p:spPr>
        </p:sp>
        <p:sp>
          <p:nvSpPr>
            <p:cNvPr name="TextBox 9" id="9"/>
            <p:cNvSpPr txBox="true"/>
            <p:nvPr/>
          </p:nvSpPr>
          <p:spPr>
            <a:xfrm>
              <a:off x="0" y="-66675"/>
              <a:ext cx="1440272" cy="43382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true" flipV="false" rot="-2468390">
            <a:off x="658869" y="821852"/>
            <a:ext cx="5627462" cy="4114800"/>
          </a:xfrm>
          <a:custGeom>
            <a:avLst/>
            <a:gdLst/>
            <a:ahLst/>
            <a:cxnLst/>
            <a:rect r="r" b="b" t="t" l="l"/>
            <a:pathLst>
              <a:path h="4114800" w="5627462">
                <a:moveTo>
                  <a:pt x="5627461" y="0"/>
                </a:moveTo>
                <a:lnTo>
                  <a:pt x="0" y="0"/>
                </a:lnTo>
                <a:lnTo>
                  <a:pt x="0" y="4114800"/>
                </a:lnTo>
                <a:lnTo>
                  <a:pt x="5627461" y="4114800"/>
                </a:lnTo>
                <a:lnTo>
                  <a:pt x="562746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92999">
            <a:off x="6222403" y="2213940"/>
            <a:ext cx="3776269" cy="2761208"/>
          </a:xfrm>
          <a:custGeom>
            <a:avLst/>
            <a:gdLst/>
            <a:ahLst/>
            <a:cxnLst/>
            <a:rect r="r" b="b" t="t" l="l"/>
            <a:pathLst>
              <a:path h="2761208" w="3776269">
                <a:moveTo>
                  <a:pt x="0" y="0"/>
                </a:moveTo>
                <a:lnTo>
                  <a:pt x="3776270" y="0"/>
                </a:lnTo>
                <a:lnTo>
                  <a:pt x="3776270" y="2761209"/>
                </a:lnTo>
                <a:lnTo>
                  <a:pt x="0" y="2761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399939" y="1028700"/>
            <a:ext cx="6442256" cy="4778983"/>
          </a:xfrm>
          <a:custGeom>
            <a:avLst/>
            <a:gdLst/>
            <a:ahLst/>
            <a:cxnLst/>
            <a:rect r="r" b="b" t="t" l="l"/>
            <a:pathLst>
              <a:path h="4778983" w="6442256">
                <a:moveTo>
                  <a:pt x="0" y="0"/>
                </a:moveTo>
                <a:lnTo>
                  <a:pt x="6442256" y="0"/>
                </a:lnTo>
                <a:lnTo>
                  <a:pt x="6442256" y="4778983"/>
                </a:lnTo>
                <a:lnTo>
                  <a:pt x="0" y="47789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9929768" y="7043871"/>
            <a:ext cx="5662332" cy="507292"/>
          </a:xfrm>
          <a:prstGeom prst="rect">
            <a:avLst/>
          </a:prstGeom>
        </p:spPr>
        <p:txBody>
          <a:bodyPr anchor="t" rtlCol="false" tIns="0" lIns="0" bIns="0" rIns="0">
            <a:spAutoFit/>
          </a:bodyPr>
          <a:lstStyle/>
          <a:p>
            <a:pPr algn="just" marL="626519" indent="-313260" lvl="1">
              <a:lnSpc>
                <a:spcPts val="4062"/>
              </a:lnSpc>
              <a:buFont typeface="Arial"/>
              <a:buChar char="•"/>
            </a:pPr>
            <a:r>
              <a:rPr lang="en-US" b="true" sz="2901">
                <a:solidFill>
                  <a:srgbClr val="000000"/>
                </a:solidFill>
                <a:latin typeface="Poppins Medium"/>
                <a:ea typeface="Poppins Medium"/>
                <a:cs typeface="Poppins Medium"/>
                <a:sym typeface="Poppins Medium"/>
              </a:rPr>
              <a:t>Sales Patterns</a:t>
            </a:r>
          </a:p>
        </p:txBody>
      </p:sp>
      <p:sp>
        <p:nvSpPr>
          <p:cNvPr name="TextBox 14" id="14"/>
          <p:cNvSpPr txBox="true"/>
          <p:nvPr/>
        </p:nvSpPr>
        <p:spPr>
          <a:xfrm rot="0">
            <a:off x="9929768" y="7732237"/>
            <a:ext cx="5662332" cy="507292"/>
          </a:xfrm>
          <a:prstGeom prst="rect">
            <a:avLst/>
          </a:prstGeom>
        </p:spPr>
        <p:txBody>
          <a:bodyPr anchor="t" rtlCol="false" tIns="0" lIns="0" bIns="0" rIns="0">
            <a:spAutoFit/>
          </a:bodyPr>
          <a:lstStyle/>
          <a:p>
            <a:pPr algn="just" marL="626519" indent="-313260" lvl="1">
              <a:lnSpc>
                <a:spcPts val="4062"/>
              </a:lnSpc>
              <a:buFont typeface="Arial"/>
              <a:buChar char="•"/>
            </a:pPr>
            <a:r>
              <a:rPr lang="en-US" b="true" sz="2901">
                <a:solidFill>
                  <a:srgbClr val="000000"/>
                </a:solidFill>
                <a:latin typeface="Poppins Medium"/>
                <a:ea typeface="Poppins Medium"/>
                <a:cs typeface="Poppins Medium"/>
                <a:sym typeface="Poppins Medium"/>
              </a:rPr>
              <a:t>Efficiency Improvements</a:t>
            </a:r>
          </a:p>
        </p:txBody>
      </p:sp>
      <p:grpSp>
        <p:nvGrpSpPr>
          <p:cNvPr name="Group 15" id="15"/>
          <p:cNvGrpSpPr/>
          <p:nvPr/>
        </p:nvGrpSpPr>
        <p:grpSpPr>
          <a:xfrm rot="0">
            <a:off x="-2786939" y="9540136"/>
            <a:ext cx="23861879" cy="1715718"/>
            <a:chOff x="0" y="0"/>
            <a:chExt cx="6284610" cy="451876"/>
          </a:xfrm>
        </p:grpSpPr>
        <p:sp>
          <p:nvSpPr>
            <p:cNvPr name="Freeform 16" id="1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17" id="1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8" id="18"/>
          <p:cNvSpPr/>
          <p:nvPr/>
        </p:nvSpPr>
        <p:spPr>
          <a:xfrm flipH="false" flipV="false" rot="266846">
            <a:off x="16169368" y="116749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110629">
            <a:off x="7585152" y="5212438"/>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387305">
            <a:off x="6254892" y="7882719"/>
            <a:ext cx="1380614" cy="1049267"/>
          </a:xfrm>
          <a:custGeom>
            <a:avLst/>
            <a:gdLst/>
            <a:ahLst/>
            <a:cxnLst/>
            <a:rect r="r" b="b" t="t" l="l"/>
            <a:pathLst>
              <a:path h="1049267" w="1380614">
                <a:moveTo>
                  <a:pt x="0" y="0"/>
                </a:moveTo>
                <a:lnTo>
                  <a:pt x="1380614" y="0"/>
                </a:lnTo>
                <a:lnTo>
                  <a:pt x="1380614" y="1049266"/>
                </a:lnTo>
                <a:lnTo>
                  <a:pt x="0" y="10492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387305">
            <a:off x="9380334" y="975680"/>
            <a:ext cx="1405566" cy="1068230"/>
          </a:xfrm>
          <a:custGeom>
            <a:avLst/>
            <a:gdLst/>
            <a:ahLst/>
            <a:cxnLst/>
            <a:rect r="r" b="b" t="t" l="l"/>
            <a:pathLst>
              <a:path h="1068230" w="1405566">
                <a:moveTo>
                  <a:pt x="0" y="0"/>
                </a:moveTo>
                <a:lnTo>
                  <a:pt x="1405566" y="0"/>
                </a:lnTo>
                <a:lnTo>
                  <a:pt x="1405566" y="1068230"/>
                </a:lnTo>
                <a:lnTo>
                  <a:pt x="0" y="10682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445873"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904846" y="1336211"/>
            <a:ext cx="5819311" cy="5544216"/>
          </a:xfrm>
          <a:custGeom>
            <a:avLst/>
            <a:gdLst/>
            <a:ahLst/>
            <a:cxnLst/>
            <a:rect r="r" b="b" t="t" l="l"/>
            <a:pathLst>
              <a:path h="5544216" w="5819311">
                <a:moveTo>
                  <a:pt x="0" y="0"/>
                </a:moveTo>
                <a:lnTo>
                  <a:pt x="5819311" y="0"/>
                </a:lnTo>
                <a:lnTo>
                  <a:pt x="5819311" y="5544217"/>
                </a:lnTo>
                <a:lnTo>
                  <a:pt x="0" y="5544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508780" y="5125728"/>
            <a:ext cx="3558440" cy="3390223"/>
          </a:xfrm>
          <a:custGeom>
            <a:avLst/>
            <a:gdLst/>
            <a:ahLst/>
            <a:cxnLst/>
            <a:rect r="r" b="b" t="t" l="l"/>
            <a:pathLst>
              <a:path h="3390223" w="3558440">
                <a:moveTo>
                  <a:pt x="0" y="0"/>
                </a:moveTo>
                <a:lnTo>
                  <a:pt x="3558440" y="0"/>
                </a:lnTo>
                <a:lnTo>
                  <a:pt x="3558440" y="3390222"/>
                </a:lnTo>
                <a:lnTo>
                  <a:pt x="0" y="3390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059531" y="9540136"/>
            <a:ext cx="23861879" cy="1715718"/>
            <a:chOff x="0" y="0"/>
            <a:chExt cx="6284610" cy="451876"/>
          </a:xfrm>
        </p:grpSpPr>
        <p:sp>
          <p:nvSpPr>
            <p:cNvPr name="Freeform 8" id="8"/>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9" id="9"/>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0" id="10"/>
          <p:cNvSpPr/>
          <p:nvPr/>
        </p:nvSpPr>
        <p:spPr>
          <a:xfrm flipH="false" flipV="false" rot="0">
            <a:off x="14485818" y="2713131"/>
            <a:ext cx="5212335" cy="13090339"/>
          </a:xfrm>
          <a:custGeom>
            <a:avLst/>
            <a:gdLst/>
            <a:ahLst/>
            <a:cxnLst/>
            <a:rect r="r" b="b" t="t" l="l"/>
            <a:pathLst>
              <a:path h="13090339" w="5212335">
                <a:moveTo>
                  <a:pt x="0" y="0"/>
                </a:moveTo>
                <a:lnTo>
                  <a:pt x="5212335" y="0"/>
                </a:lnTo>
                <a:lnTo>
                  <a:pt x="5212335" y="13090338"/>
                </a:lnTo>
                <a:lnTo>
                  <a:pt x="0" y="13090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266846">
            <a:off x="11298983" y="558651"/>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10629">
            <a:off x="6641966" y="466877"/>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387305">
            <a:off x="-124612" y="4962931"/>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387305">
            <a:off x="15983645" y="569509"/>
            <a:ext cx="2216682" cy="1684679"/>
          </a:xfrm>
          <a:custGeom>
            <a:avLst/>
            <a:gdLst/>
            <a:ahLst/>
            <a:cxnLst/>
            <a:rect r="r" b="b" t="t" l="l"/>
            <a:pathLst>
              <a:path h="1684679" w="2216682">
                <a:moveTo>
                  <a:pt x="0" y="0"/>
                </a:moveTo>
                <a:lnTo>
                  <a:pt x="2216682" y="0"/>
                </a:lnTo>
                <a:lnTo>
                  <a:pt x="2216682" y="1684679"/>
                </a:lnTo>
                <a:lnTo>
                  <a:pt x="0" y="16846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344487" y="4386765"/>
            <a:ext cx="4677278" cy="11800471"/>
          </a:xfrm>
          <a:custGeom>
            <a:avLst/>
            <a:gdLst/>
            <a:ahLst/>
            <a:cxnLst/>
            <a:rect r="r" b="b" t="t" l="l"/>
            <a:pathLst>
              <a:path h="11800471" w="4677278">
                <a:moveTo>
                  <a:pt x="0" y="0"/>
                </a:moveTo>
                <a:lnTo>
                  <a:pt x="4677277" y="0"/>
                </a:lnTo>
                <a:lnTo>
                  <a:pt x="4677277" y="11800470"/>
                </a:lnTo>
                <a:lnTo>
                  <a:pt x="0" y="1180047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1092999">
            <a:off x="-272326" y="139409"/>
            <a:ext cx="3776269" cy="2761208"/>
          </a:xfrm>
          <a:custGeom>
            <a:avLst/>
            <a:gdLst/>
            <a:ahLst/>
            <a:cxnLst/>
            <a:rect r="r" b="b" t="t" l="l"/>
            <a:pathLst>
              <a:path h="2761208" w="3776269">
                <a:moveTo>
                  <a:pt x="0" y="0"/>
                </a:moveTo>
                <a:lnTo>
                  <a:pt x="3776270" y="0"/>
                </a:lnTo>
                <a:lnTo>
                  <a:pt x="3776270" y="2761208"/>
                </a:lnTo>
                <a:lnTo>
                  <a:pt x="0" y="27612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8004647" y="802557"/>
            <a:ext cx="2959180" cy="567342"/>
          </a:xfrm>
          <a:prstGeom prst="rect">
            <a:avLst/>
          </a:prstGeom>
        </p:spPr>
        <p:txBody>
          <a:bodyPr anchor="t" rtlCol="false" tIns="0" lIns="0" bIns="0" rIns="0">
            <a:spAutoFit/>
          </a:bodyPr>
          <a:lstStyle/>
          <a:p>
            <a:pPr algn="ctr">
              <a:lnSpc>
                <a:spcPts val="4429"/>
              </a:lnSpc>
              <a:spcBef>
                <a:spcPct val="0"/>
              </a:spcBef>
            </a:pPr>
            <a:r>
              <a:rPr lang="en-US" b="true" sz="3163">
                <a:solidFill>
                  <a:srgbClr val="FFFFFF"/>
                </a:solidFill>
                <a:latin typeface="Poppins Bold"/>
                <a:ea typeface="Poppins Bold"/>
                <a:cs typeface="Poppins Bold"/>
                <a:sym typeface="Poppins Bold"/>
              </a:rPr>
              <a:t>Sales Patterns</a:t>
            </a:r>
          </a:p>
        </p:txBody>
      </p:sp>
      <p:sp>
        <p:nvSpPr>
          <p:cNvPr name="TextBox 18" id="18"/>
          <p:cNvSpPr txBox="true"/>
          <p:nvPr/>
        </p:nvSpPr>
        <p:spPr>
          <a:xfrm rot="0">
            <a:off x="3556939" y="1960907"/>
            <a:ext cx="10928880" cy="5660342"/>
          </a:xfrm>
          <a:prstGeom prst="rect">
            <a:avLst/>
          </a:prstGeom>
        </p:spPr>
        <p:txBody>
          <a:bodyPr anchor="t" rtlCol="false" tIns="0" lIns="0" bIns="0" rIns="0">
            <a:spAutoFit/>
          </a:bodyPr>
          <a:lstStyle/>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Identify which pizza types are most frequently ordered.</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Analyze which types generate the most revenue.</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Determine the times of day or days of the week with the highest order volume.</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Identify any seasonal patterns affecting order frequency (e.g., increased orders during holidays).</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Assess which pizza sizes are most popular among customers.</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Examine which ingredients or pizza categories (e.g., classic, gourmet) are favored.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445873"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904846" y="1336211"/>
            <a:ext cx="5819311" cy="5544216"/>
          </a:xfrm>
          <a:custGeom>
            <a:avLst/>
            <a:gdLst/>
            <a:ahLst/>
            <a:cxnLst/>
            <a:rect r="r" b="b" t="t" l="l"/>
            <a:pathLst>
              <a:path h="5544216" w="5819311">
                <a:moveTo>
                  <a:pt x="0" y="0"/>
                </a:moveTo>
                <a:lnTo>
                  <a:pt x="5819311" y="0"/>
                </a:lnTo>
                <a:lnTo>
                  <a:pt x="5819311" y="5544217"/>
                </a:lnTo>
                <a:lnTo>
                  <a:pt x="0" y="5544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508780" y="5125728"/>
            <a:ext cx="3558440" cy="3390223"/>
          </a:xfrm>
          <a:custGeom>
            <a:avLst/>
            <a:gdLst/>
            <a:ahLst/>
            <a:cxnLst/>
            <a:rect r="r" b="b" t="t" l="l"/>
            <a:pathLst>
              <a:path h="3390223" w="3558440">
                <a:moveTo>
                  <a:pt x="0" y="0"/>
                </a:moveTo>
                <a:lnTo>
                  <a:pt x="3558440" y="0"/>
                </a:lnTo>
                <a:lnTo>
                  <a:pt x="3558440" y="3390222"/>
                </a:lnTo>
                <a:lnTo>
                  <a:pt x="0" y="3390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059531" y="9540136"/>
            <a:ext cx="23861879" cy="1715718"/>
            <a:chOff x="0" y="0"/>
            <a:chExt cx="6284610" cy="451876"/>
          </a:xfrm>
        </p:grpSpPr>
        <p:sp>
          <p:nvSpPr>
            <p:cNvPr name="Freeform 8" id="8"/>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9" id="9"/>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0" id="10"/>
          <p:cNvSpPr/>
          <p:nvPr/>
        </p:nvSpPr>
        <p:spPr>
          <a:xfrm flipH="false" flipV="false" rot="0">
            <a:off x="14485818" y="2713131"/>
            <a:ext cx="5212335" cy="13090339"/>
          </a:xfrm>
          <a:custGeom>
            <a:avLst/>
            <a:gdLst/>
            <a:ahLst/>
            <a:cxnLst/>
            <a:rect r="r" b="b" t="t" l="l"/>
            <a:pathLst>
              <a:path h="13090339" w="5212335">
                <a:moveTo>
                  <a:pt x="0" y="0"/>
                </a:moveTo>
                <a:lnTo>
                  <a:pt x="5212335" y="0"/>
                </a:lnTo>
                <a:lnTo>
                  <a:pt x="5212335" y="13090338"/>
                </a:lnTo>
                <a:lnTo>
                  <a:pt x="0" y="13090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266846">
            <a:off x="12104134" y="603704"/>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10629">
            <a:off x="5836092" y="466877"/>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387305">
            <a:off x="-124612" y="4962931"/>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387305">
            <a:off x="15983645" y="569509"/>
            <a:ext cx="2216682" cy="1684679"/>
          </a:xfrm>
          <a:custGeom>
            <a:avLst/>
            <a:gdLst/>
            <a:ahLst/>
            <a:cxnLst/>
            <a:rect r="r" b="b" t="t" l="l"/>
            <a:pathLst>
              <a:path h="1684679" w="2216682">
                <a:moveTo>
                  <a:pt x="0" y="0"/>
                </a:moveTo>
                <a:lnTo>
                  <a:pt x="2216682" y="0"/>
                </a:lnTo>
                <a:lnTo>
                  <a:pt x="2216682" y="1684679"/>
                </a:lnTo>
                <a:lnTo>
                  <a:pt x="0" y="16846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344487" y="4386765"/>
            <a:ext cx="4677278" cy="11800471"/>
          </a:xfrm>
          <a:custGeom>
            <a:avLst/>
            <a:gdLst/>
            <a:ahLst/>
            <a:cxnLst/>
            <a:rect r="r" b="b" t="t" l="l"/>
            <a:pathLst>
              <a:path h="11800471" w="4677278">
                <a:moveTo>
                  <a:pt x="0" y="0"/>
                </a:moveTo>
                <a:lnTo>
                  <a:pt x="4677277" y="0"/>
                </a:lnTo>
                <a:lnTo>
                  <a:pt x="4677277" y="11800470"/>
                </a:lnTo>
                <a:lnTo>
                  <a:pt x="0" y="1180047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1092999">
            <a:off x="-272326" y="139409"/>
            <a:ext cx="3776269" cy="2761208"/>
          </a:xfrm>
          <a:custGeom>
            <a:avLst/>
            <a:gdLst/>
            <a:ahLst/>
            <a:cxnLst/>
            <a:rect r="r" b="b" t="t" l="l"/>
            <a:pathLst>
              <a:path h="2761208" w="3776269">
                <a:moveTo>
                  <a:pt x="0" y="0"/>
                </a:moveTo>
                <a:lnTo>
                  <a:pt x="3776270" y="0"/>
                </a:lnTo>
                <a:lnTo>
                  <a:pt x="3776270" y="2761208"/>
                </a:lnTo>
                <a:lnTo>
                  <a:pt x="0" y="27612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6903497" y="802557"/>
            <a:ext cx="5161479" cy="567342"/>
          </a:xfrm>
          <a:prstGeom prst="rect">
            <a:avLst/>
          </a:prstGeom>
        </p:spPr>
        <p:txBody>
          <a:bodyPr anchor="t" rtlCol="false" tIns="0" lIns="0" bIns="0" rIns="0">
            <a:spAutoFit/>
          </a:bodyPr>
          <a:lstStyle/>
          <a:p>
            <a:pPr algn="ctr">
              <a:lnSpc>
                <a:spcPts val="4429"/>
              </a:lnSpc>
              <a:spcBef>
                <a:spcPct val="0"/>
              </a:spcBef>
            </a:pPr>
            <a:r>
              <a:rPr lang="en-US" b="true" sz="3163">
                <a:solidFill>
                  <a:srgbClr val="FFFFFF"/>
                </a:solidFill>
                <a:latin typeface="Poppins Bold"/>
                <a:ea typeface="Poppins Bold"/>
                <a:cs typeface="Poppins Bold"/>
                <a:sym typeface="Poppins Bold"/>
              </a:rPr>
              <a:t>Efficiency Improvements</a:t>
            </a:r>
          </a:p>
        </p:txBody>
      </p:sp>
      <p:sp>
        <p:nvSpPr>
          <p:cNvPr name="TextBox 18" id="18"/>
          <p:cNvSpPr txBox="true"/>
          <p:nvPr/>
        </p:nvSpPr>
        <p:spPr>
          <a:xfrm rot="0">
            <a:off x="3414630" y="1826909"/>
            <a:ext cx="11071188" cy="6689042"/>
          </a:xfrm>
          <a:prstGeom prst="rect">
            <a:avLst/>
          </a:prstGeom>
        </p:spPr>
        <p:txBody>
          <a:bodyPr anchor="t" rtlCol="false" tIns="0" lIns="0" bIns="0" rIns="0">
            <a:spAutoFit/>
          </a:bodyPr>
          <a:lstStyle/>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Track and reduce the time from order placement to delivery.</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Efficiently monitor daily, weekly, and monthly sales figures.</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Monitor and manage ingredient usage based on pizza orders to avoid overstock or shortages.</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Implement automated alerts for low stock levels of ingredients.</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Evaluate the impact of promotions and discounts on sales.</a:t>
            </a:r>
          </a:p>
          <a:p>
            <a:pPr algn="just" marL="626519" indent="-313259" lvl="1">
              <a:lnSpc>
                <a:spcPts val="4062"/>
              </a:lnSpc>
              <a:spcBef>
                <a:spcPct val="0"/>
              </a:spcBef>
              <a:buFont typeface="Arial"/>
              <a:buChar char="•"/>
            </a:pPr>
            <a:r>
              <a:rPr lang="en-US" b="true" sz="2901" strike="noStrike" u="none">
                <a:solidFill>
                  <a:srgbClr val="FFFFFF"/>
                </a:solidFill>
                <a:latin typeface="Poppins Bold"/>
                <a:ea typeface="Poppins Bold"/>
                <a:cs typeface="Poppins Bold"/>
                <a:sym typeface="Poppins Bold"/>
              </a:rPr>
              <a:t>Use data insights to adjust the menu, pricing strategies, and product offerings based on customer preferences and sales data.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863377" y="-1981492"/>
            <a:ext cx="8898496" cy="8477840"/>
          </a:xfrm>
          <a:custGeom>
            <a:avLst/>
            <a:gdLst/>
            <a:ahLst/>
            <a:cxnLst/>
            <a:rect r="r" b="b" t="t" l="l"/>
            <a:pathLst>
              <a:path h="8477840" w="8898496">
                <a:moveTo>
                  <a:pt x="0" y="0"/>
                </a:moveTo>
                <a:lnTo>
                  <a:pt x="8898496" y="0"/>
                </a:lnTo>
                <a:lnTo>
                  <a:pt x="8898496" y="8477840"/>
                </a:lnTo>
                <a:lnTo>
                  <a:pt x="0" y="8477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0600" y="6814043"/>
            <a:ext cx="8181742" cy="1303618"/>
          </a:xfrm>
          <a:prstGeom prst="rect">
            <a:avLst/>
          </a:prstGeom>
        </p:spPr>
        <p:txBody>
          <a:bodyPr anchor="t" rtlCol="false" tIns="0" lIns="0" bIns="0" rIns="0">
            <a:spAutoFit/>
          </a:bodyPr>
          <a:lstStyle/>
          <a:p>
            <a:pPr algn="l">
              <a:lnSpc>
                <a:spcPts val="9444"/>
              </a:lnSpc>
            </a:pPr>
            <a:r>
              <a:rPr lang="en-US" sz="10611">
                <a:solidFill>
                  <a:srgbClr val="FFFFFF"/>
                </a:solidFill>
                <a:latin typeface="Kooperativ"/>
                <a:ea typeface="Kooperativ"/>
                <a:cs typeface="Kooperativ"/>
                <a:sym typeface="Kooperativ"/>
              </a:rPr>
              <a:t>Conclusion</a:t>
            </a:r>
          </a:p>
        </p:txBody>
      </p:sp>
      <p:grpSp>
        <p:nvGrpSpPr>
          <p:cNvPr name="Group 7" id="7"/>
          <p:cNvGrpSpPr/>
          <p:nvPr/>
        </p:nvGrpSpPr>
        <p:grpSpPr>
          <a:xfrm rot="0">
            <a:off x="9324742" y="4932300"/>
            <a:ext cx="7934558" cy="4607835"/>
            <a:chOff x="0" y="0"/>
            <a:chExt cx="1440272" cy="836409"/>
          </a:xfrm>
        </p:grpSpPr>
        <p:sp>
          <p:nvSpPr>
            <p:cNvPr name="Freeform 8" id="8"/>
            <p:cNvSpPr/>
            <p:nvPr/>
          </p:nvSpPr>
          <p:spPr>
            <a:xfrm flipH="false" flipV="false" rot="0">
              <a:off x="0" y="0"/>
              <a:ext cx="1440272" cy="836409"/>
            </a:xfrm>
            <a:custGeom>
              <a:avLst/>
              <a:gdLst/>
              <a:ahLst/>
              <a:cxnLst/>
              <a:rect r="r" b="b" t="t" l="l"/>
              <a:pathLst>
                <a:path h="836409" w="1440272">
                  <a:moveTo>
                    <a:pt x="7806" y="0"/>
                  </a:moveTo>
                  <a:lnTo>
                    <a:pt x="1432466" y="0"/>
                  </a:lnTo>
                  <a:cubicBezTo>
                    <a:pt x="1436777" y="0"/>
                    <a:pt x="1440272" y="3495"/>
                    <a:pt x="1440272" y="7806"/>
                  </a:cubicBezTo>
                  <a:lnTo>
                    <a:pt x="1440272" y="828603"/>
                  </a:lnTo>
                  <a:cubicBezTo>
                    <a:pt x="1440272" y="832914"/>
                    <a:pt x="1436777" y="836409"/>
                    <a:pt x="1432466" y="836409"/>
                  </a:cubicBezTo>
                  <a:lnTo>
                    <a:pt x="7806" y="836409"/>
                  </a:lnTo>
                  <a:cubicBezTo>
                    <a:pt x="3495" y="836409"/>
                    <a:pt x="0" y="832914"/>
                    <a:pt x="0" y="828603"/>
                  </a:cubicBezTo>
                  <a:lnTo>
                    <a:pt x="0" y="7806"/>
                  </a:lnTo>
                  <a:cubicBezTo>
                    <a:pt x="0" y="3495"/>
                    <a:pt x="3495" y="0"/>
                    <a:pt x="7806" y="0"/>
                  </a:cubicBezTo>
                  <a:close/>
                </a:path>
              </a:pathLst>
            </a:custGeom>
            <a:solidFill>
              <a:srgbClr val="F8B31F"/>
            </a:solidFill>
          </p:spPr>
        </p:sp>
        <p:sp>
          <p:nvSpPr>
            <p:cNvPr name="TextBox 9" id="9"/>
            <p:cNvSpPr txBox="true"/>
            <p:nvPr/>
          </p:nvSpPr>
          <p:spPr>
            <a:xfrm>
              <a:off x="0" y="-66675"/>
              <a:ext cx="1440272" cy="90308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true" flipV="false" rot="-2468390">
            <a:off x="658869" y="821852"/>
            <a:ext cx="5627462" cy="4114800"/>
          </a:xfrm>
          <a:custGeom>
            <a:avLst/>
            <a:gdLst/>
            <a:ahLst/>
            <a:cxnLst/>
            <a:rect r="r" b="b" t="t" l="l"/>
            <a:pathLst>
              <a:path h="4114800" w="5627462">
                <a:moveTo>
                  <a:pt x="5627461" y="0"/>
                </a:moveTo>
                <a:lnTo>
                  <a:pt x="0" y="0"/>
                </a:lnTo>
                <a:lnTo>
                  <a:pt x="0" y="4114800"/>
                </a:lnTo>
                <a:lnTo>
                  <a:pt x="5627461" y="4114800"/>
                </a:lnTo>
                <a:lnTo>
                  <a:pt x="562746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92999">
            <a:off x="6444206" y="1484915"/>
            <a:ext cx="3776269" cy="2761208"/>
          </a:xfrm>
          <a:custGeom>
            <a:avLst/>
            <a:gdLst/>
            <a:ahLst/>
            <a:cxnLst/>
            <a:rect r="r" b="b" t="t" l="l"/>
            <a:pathLst>
              <a:path h="2761208" w="3776269">
                <a:moveTo>
                  <a:pt x="0" y="0"/>
                </a:moveTo>
                <a:lnTo>
                  <a:pt x="3776270" y="0"/>
                </a:lnTo>
                <a:lnTo>
                  <a:pt x="3776270" y="2761208"/>
                </a:lnTo>
                <a:lnTo>
                  <a:pt x="0" y="27612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817044" y="-132063"/>
            <a:ext cx="6442256" cy="4778983"/>
          </a:xfrm>
          <a:custGeom>
            <a:avLst/>
            <a:gdLst/>
            <a:ahLst/>
            <a:cxnLst/>
            <a:rect r="r" b="b" t="t" l="l"/>
            <a:pathLst>
              <a:path h="4778983" w="6442256">
                <a:moveTo>
                  <a:pt x="0" y="0"/>
                </a:moveTo>
                <a:lnTo>
                  <a:pt x="6442256" y="0"/>
                </a:lnTo>
                <a:lnTo>
                  <a:pt x="6442256" y="4778983"/>
                </a:lnTo>
                <a:lnTo>
                  <a:pt x="0" y="47789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9324742" y="4833186"/>
            <a:ext cx="7881499" cy="4706949"/>
          </a:xfrm>
          <a:prstGeom prst="rect">
            <a:avLst/>
          </a:prstGeom>
        </p:spPr>
        <p:txBody>
          <a:bodyPr anchor="t" rtlCol="false" tIns="0" lIns="0" bIns="0" rIns="0">
            <a:spAutoFit/>
          </a:bodyPr>
          <a:lstStyle/>
          <a:p>
            <a:pPr algn="just" marL="647788" indent="-323894" lvl="1">
              <a:lnSpc>
                <a:spcPts val="4200"/>
              </a:lnSpc>
              <a:buFont typeface="Arial"/>
              <a:buChar char="•"/>
            </a:pPr>
            <a:r>
              <a:rPr lang="en-US" b="true" sz="3000">
                <a:solidFill>
                  <a:srgbClr val="000000"/>
                </a:solidFill>
                <a:latin typeface="Poppins Medium"/>
                <a:ea typeface="Poppins Medium"/>
                <a:cs typeface="Poppins Medium"/>
                <a:sym typeface="Poppins Medium"/>
              </a:rPr>
              <a:t>The Pizza Order Management System has effectively demonstrated how SQL can streamline pizza sales tracking and inventory management. By leveraging a structured database with interconnected tables for orders, pizza details, and ingredients, the project showcases how to manage and analyze sales data efficiently.</a:t>
            </a:r>
          </a:p>
        </p:txBody>
      </p:sp>
      <p:grpSp>
        <p:nvGrpSpPr>
          <p:cNvPr name="Group 14" id="14"/>
          <p:cNvGrpSpPr/>
          <p:nvPr/>
        </p:nvGrpSpPr>
        <p:grpSpPr>
          <a:xfrm rot="0">
            <a:off x="-2786939" y="9540136"/>
            <a:ext cx="23861879" cy="1715718"/>
            <a:chOff x="0" y="0"/>
            <a:chExt cx="6284610" cy="451876"/>
          </a:xfrm>
        </p:grpSpPr>
        <p:sp>
          <p:nvSpPr>
            <p:cNvPr name="Freeform 15" id="15"/>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16" id="16"/>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7" id="17"/>
          <p:cNvSpPr/>
          <p:nvPr/>
        </p:nvSpPr>
        <p:spPr>
          <a:xfrm flipH="false" flipV="false" rot="266846">
            <a:off x="16169368" y="116749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110629">
            <a:off x="7585152" y="5212438"/>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387305">
            <a:off x="6254892" y="7882719"/>
            <a:ext cx="1380614" cy="1049267"/>
          </a:xfrm>
          <a:custGeom>
            <a:avLst/>
            <a:gdLst/>
            <a:ahLst/>
            <a:cxnLst/>
            <a:rect r="r" b="b" t="t" l="l"/>
            <a:pathLst>
              <a:path h="1049267" w="1380614">
                <a:moveTo>
                  <a:pt x="0" y="0"/>
                </a:moveTo>
                <a:lnTo>
                  <a:pt x="1380614" y="0"/>
                </a:lnTo>
                <a:lnTo>
                  <a:pt x="1380614" y="1049266"/>
                </a:lnTo>
                <a:lnTo>
                  <a:pt x="0" y="10492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387305">
            <a:off x="9355886" y="494585"/>
            <a:ext cx="1405566" cy="1068230"/>
          </a:xfrm>
          <a:custGeom>
            <a:avLst/>
            <a:gdLst/>
            <a:ahLst/>
            <a:cxnLst/>
            <a:rect r="r" b="b" t="t" l="l"/>
            <a:pathLst>
              <a:path h="1068230" w="1405566">
                <a:moveTo>
                  <a:pt x="0" y="0"/>
                </a:moveTo>
                <a:lnTo>
                  <a:pt x="1405565" y="0"/>
                </a:lnTo>
                <a:lnTo>
                  <a:pt x="1405565" y="1068230"/>
                </a:lnTo>
                <a:lnTo>
                  <a:pt x="0" y="10682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508780" y="5125728"/>
            <a:ext cx="3558440" cy="3390223"/>
          </a:xfrm>
          <a:custGeom>
            <a:avLst/>
            <a:gdLst/>
            <a:ahLst/>
            <a:cxnLst/>
            <a:rect r="r" b="b" t="t" l="l"/>
            <a:pathLst>
              <a:path h="3390223" w="3558440">
                <a:moveTo>
                  <a:pt x="0" y="0"/>
                </a:moveTo>
                <a:lnTo>
                  <a:pt x="3558440" y="0"/>
                </a:lnTo>
                <a:lnTo>
                  <a:pt x="3558440" y="3390222"/>
                </a:lnTo>
                <a:lnTo>
                  <a:pt x="0" y="3390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059531" y="9540136"/>
            <a:ext cx="23861879" cy="1715718"/>
            <a:chOff x="0" y="0"/>
            <a:chExt cx="6284610" cy="451876"/>
          </a:xfrm>
        </p:grpSpPr>
        <p:sp>
          <p:nvSpPr>
            <p:cNvPr name="Freeform 7" id="7"/>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8" id="8"/>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TextBox 9" id="9"/>
          <p:cNvSpPr txBox="true"/>
          <p:nvPr/>
        </p:nvSpPr>
        <p:spPr>
          <a:xfrm rot="0">
            <a:off x="6798742" y="676471"/>
            <a:ext cx="11868801" cy="3051091"/>
          </a:xfrm>
          <a:prstGeom prst="rect">
            <a:avLst/>
          </a:prstGeom>
        </p:spPr>
        <p:txBody>
          <a:bodyPr anchor="t" rtlCol="false" tIns="0" lIns="0" bIns="0" rIns="0">
            <a:spAutoFit/>
          </a:bodyPr>
          <a:lstStyle/>
          <a:p>
            <a:pPr algn="l">
              <a:lnSpc>
                <a:spcPts val="11548"/>
              </a:lnSpc>
            </a:pPr>
            <a:r>
              <a:rPr lang="en-US" sz="12975">
                <a:solidFill>
                  <a:srgbClr val="FFFFFF"/>
                </a:solidFill>
                <a:latin typeface="Kooperativ"/>
                <a:ea typeface="Kooperativ"/>
                <a:cs typeface="Kooperativ"/>
                <a:sym typeface="Kooperativ"/>
              </a:rPr>
              <a:t>Future Enhancements</a:t>
            </a:r>
          </a:p>
        </p:txBody>
      </p:sp>
      <p:sp>
        <p:nvSpPr>
          <p:cNvPr name="Freeform 10" id="10"/>
          <p:cNvSpPr/>
          <p:nvPr/>
        </p:nvSpPr>
        <p:spPr>
          <a:xfrm flipH="false" flipV="false" rot="266846">
            <a:off x="3536102" y="518265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10629">
            <a:off x="5313616" y="1045332"/>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387305">
            <a:off x="-124612" y="4962931"/>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387305">
            <a:off x="14348608" y="186361"/>
            <a:ext cx="2216682" cy="1684679"/>
          </a:xfrm>
          <a:custGeom>
            <a:avLst/>
            <a:gdLst/>
            <a:ahLst/>
            <a:cxnLst/>
            <a:rect r="r" b="b" t="t" l="l"/>
            <a:pathLst>
              <a:path h="1684679" w="2216682">
                <a:moveTo>
                  <a:pt x="0" y="0"/>
                </a:moveTo>
                <a:lnTo>
                  <a:pt x="2216682" y="0"/>
                </a:lnTo>
                <a:lnTo>
                  <a:pt x="2216682" y="1684678"/>
                </a:lnTo>
                <a:lnTo>
                  <a:pt x="0" y="16846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344487" y="4386765"/>
            <a:ext cx="4677278" cy="11800471"/>
          </a:xfrm>
          <a:custGeom>
            <a:avLst/>
            <a:gdLst/>
            <a:ahLst/>
            <a:cxnLst/>
            <a:rect r="r" b="b" t="t" l="l"/>
            <a:pathLst>
              <a:path h="11800471" w="4677278">
                <a:moveTo>
                  <a:pt x="0" y="0"/>
                </a:moveTo>
                <a:lnTo>
                  <a:pt x="4677277" y="0"/>
                </a:lnTo>
                <a:lnTo>
                  <a:pt x="4677277" y="11800470"/>
                </a:lnTo>
                <a:lnTo>
                  <a:pt x="0" y="118004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1092999">
            <a:off x="908534" y="826054"/>
            <a:ext cx="3776269" cy="2761208"/>
          </a:xfrm>
          <a:custGeom>
            <a:avLst/>
            <a:gdLst/>
            <a:ahLst/>
            <a:cxnLst/>
            <a:rect r="r" b="b" t="t" l="l"/>
            <a:pathLst>
              <a:path h="2761208" w="3776269">
                <a:moveTo>
                  <a:pt x="0" y="0"/>
                </a:moveTo>
                <a:lnTo>
                  <a:pt x="3776269" y="0"/>
                </a:lnTo>
                <a:lnTo>
                  <a:pt x="3776269" y="2761208"/>
                </a:lnTo>
                <a:lnTo>
                  <a:pt x="0" y="27612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6" id="16"/>
          <p:cNvGrpSpPr/>
          <p:nvPr/>
        </p:nvGrpSpPr>
        <p:grpSpPr>
          <a:xfrm rot="0">
            <a:off x="5839003" y="3727562"/>
            <a:ext cx="10091899" cy="5530738"/>
            <a:chOff x="0" y="0"/>
            <a:chExt cx="1831870" cy="1003933"/>
          </a:xfrm>
        </p:grpSpPr>
        <p:sp>
          <p:nvSpPr>
            <p:cNvPr name="Freeform 17" id="17"/>
            <p:cNvSpPr/>
            <p:nvPr/>
          </p:nvSpPr>
          <p:spPr>
            <a:xfrm flipH="false" flipV="false" rot="0">
              <a:off x="0" y="0"/>
              <a:ext cx="1831870" cy="1003933"/>
            </a:xfrm>
            <a:custGeom>
              <a:avLst/>
              <a:gdLst/>
              <a:ahLst/>
              <a:cxnLst/>
              <a:rect r="r" b="b" t="t" l="l"/>
              <a:pathLst>
                <a:path h="1003933" w="1831870">
                  <a:moveTo>
                    <a:pt x="6137" y="0"/>
                  </a:moveTo>
                  <a:lnTo>
                    <a:pt x="1825733" y="0"/>
                  </a:lnTo>
                  <a:cubicBezTo>
                    <a:pt x="1827361" y="0"/>
                    <a:pt x="1828922" y="647"/>
                    <a:pt x="1830073" y="1798"/>
                  </a:cubicBezTo>
                  <a:cubicBezTo>
                    <a:pt x="1831223" y="2948"/>
                    <a:pt x="1831870" y="4509"/>
                    <a:pt x="1831870" y="6137"/>
                  </a:cubicBezTo>
                  <a:lnTo>
                    <a:pt x="1831870" y="997796"/>
                  </a:lnTo>
                  <a:cubicBezTo>
                    <a:pt x="1831870" y="999424"/>
                    <a:pt x="1831223" y="1000985"/>
                    <a:pt x="1830073" y="1002136"/>
                  </a:cubicBezTo>
                  <a:cubicBezTo>
                    <a:pt x="1828922" y="1003287"/>
                    <a:pt x="1827361" y="1003933"/>
                    <a:pt x="1825733" y="1003933"/>
                  </a:cubicBezTo>
                  <a:lnTo>
                    <a:pt x="6137" y="1003933"/>
                  </a:lnTo>
                  <a:cubicBezTo>
                    <a:pt x="4509" y="1003933"/>
                    <a:pt x="2948" y="1003287"/>
                    <a:pt x="1798" y="1002136"/>
                  </a:cubicBezTo>
                  <a:cubicBezTo>
                    <a:pt x="647" y="1000985"/>
                    <a:pt x="0" y="999424"/>
                    <a:pt x="0" y="997796"/>
                  </a:cubicBezTo>
                  <a:lnTo>
                    <a:pt x="0" y="6137"/>
                  </a:lnTo>
                  <a:cubicBezTo>
                    <a:pt x="0" y="4509"/>
                    <a:pt x="647" y="2948"/>
                    <a:pt x="1798" y="1798"/>
                  </a:cubicBezTo>
                  <a:cubicBezTo>
                    <a:pt x="2948" y="647"/>
                    <a:pt x="4509" y="0"/>
                    <a:pt x="6137" y="0"/>
                  </a:cubicBezTo>
                  <a:close/>
                </a:path>
              </a:pathLst>
            </a:custGeom>
            <a:solidFill>
              <a:srgbClr val="F8B31F"/>
            </a:solidFill>
          </p:spPr>
        </p:sp>
        <p:sp>
          <p:nvSpPr>
            <p:cNvPr name="TextBox 18" id="18"/>
            <p:cNvSpPr txBox="true"/>
            <p:nvPr/>
          </p:nvSpPr>
          <p:spPr>
            <a:xfrm>
              <a:off x="0" y="-66675"/>
              <a:ext cx="1831870" cy="1070608"/>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5719323" y="4301040"/>
            <a:ext cx="10091899" cy="1609715"/>
          </a:xfrm>
          <a:prstGeom prst="rect">
            <a:avLst/>
          </a:prstGeom>
        </p:spPr>
        <p:txBody>
          <a:bodyPr anchor="t" rtlCol="false" tIns="0" lIns="0" bIns="0" rIns="0">
            <a:spAutoFit/>
          </a:bodyPr>
          <a:lstStyle/>
          <a:p>
            <a:pPr algn="just" marL="647789" indent="-323895" lvl="1">
              <a:lnSpc>
                <a:spcPts val="4200"/>
              </a:lnSpc>
              <a:spcBef>
                <a:spcPct val="0"/>
              </a:spcBef>
              <a:buFont typeface="Arial"/>
              <a:buChar char="•"/>
            </a:pPr>
            <a:r>
              <a:rPr lang="en-US" b="true" sz="3000" strike="noStrike" u="none">
                <a:solidFill>
                  <a:srgbClr val="000000"/>
                </a:solidFill>
                <a:latin typeface="Poppins Bold"/>
                <a:ea typeface="Poppins Bold"/>
                <a:cs typeface="Poppins Bold"/>
                <a:sym typeface="Poppins Bold"/>
              </a:rPr>
              <a:t>Real-Time Updates:</a:t>
            </a:r>
            <a:r>
              <a:rPr lang="en-US" b="true" sz="3000" strike="noStrike" u="none">
                <a:solidFill>
                  <a:srgbClr val="FFFFFF"/>
                </a:solidFill>
                <a:latin typeface="Poppins Bold"/>
                <a:ea typeface="Poppins Bold"/>
                <a:cs typeface="Poppins Bold"/>
                <a:sym typeface="Poppins Bold"/>
              </a:rPr>
              <a:t> Integrate real-time data processing to provide up-to-date insights and faster response to trends.</a:t>
            </a:r>
          </a:p>
        </p:txBody>
      </p:sp>
      <p:sp>
        <p:nvSpPr>
          <p:cNvPr name="TextBox 20" id="20"/>
          <p:cNvSpPr txBox="true"/>
          <p:nvPr/>
        </p:nvSpPr>
        <p:spPr>
          <a:xfrm rot="0">
            <a:off x="5719323" y="6735114"/>
            <a:ext cx="10091899" cy="1609715"/>
          </a:xfrm>
          <a:prstGeom prst="rect">
            <a:avLst/>
          </a:prstGeom>
        </p:spPr>
        <p:txBody>
          <a:bodyPr anchor="t" rtlCol="false" tIns="0" lIns="0" bIns="0" rIns="0">
            <a:spAutoFit/>
          </a:bodyPr>
          <a:lstStyle/>
          <a:p>
            <a:pPr algn="just" marL="647789" indent="-323895" lvl="1">
              <a:lnSpc>
                <a:spcPts val="4200"/>
              </a:lnSpc>
              <a:spcBef>
                <a:spcPct val="0"/>
              </a:spcBef>
              <a:buFont typeface="Arial"/>
              <a:buChar char="•"/>
            </a:pPr>
            <a:r>
              <a:rPr lang="en-US" b="true" sz="3000" strike="noStrike" u="none">
                <a:solidFill>
                  <a:srgbClr val="000000"/>
                </a:solidFill>
                <a:latin typeface="Poppins Bold"/>
                <a:ea typeface="Poppins Bold"/>
                <a:cs typeface="Poppins Bold"/>
                <a:sym typeface="Poppins Bold"/>
              </a:rPr>
              <a:t>Advanced Analytics:</a:t>
            </a:r>
            <a:r>
              <a:rPr lang="en-US" b="true" sz="3000" strike="noStrike" u="none">
                <a:solidFill>
                  <a:srgbClr val="FFFFFF"/>
                </a:solidFill>
                <a:latin typeface="Poppins Bold"/>
                <a:ea typeface="Poppins Bold"/>
                <a:cs typeface="Poppins Bold"/>
                <a:sym typeface="Poppins Bold"/>
              </a:rPr>
              <a:t> Explore more advanced analytics and machine learning techniques to predict sales trends and customer behavior.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863377" y="-1981492"/>
            <a:ext cx="8898496" cy="8477840"/>
          </a:xfrm>
          <a:custGeom>
            <a:avLst/>
            <a:gdLst/>
            <a:ahLst/>
            <a:cxnLst/>
            <a:rect r="r" b="b" t="t" l="l"/>
            <a:pathLst>
              <a:path h="8477840" w="8898496">
                <a:moveTo>
                  <a:pt x="0" y="0"/>
                </a:moveTo>
                <a:lnTo>
                  <a:pt x="8898496" y="0"/>
                </a:lnTo>
                <a:lnTo>
                  <a:pt x="8898496" y="8477840"/>
                </a:lnTo>
                <a:lnTo>
                  <a:pt x="0" y="8477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0600" y="6814043"/>
            <a:ext cx="8181742" cy="2494243"/>
          </a:xfrm>
          <a:prstGeom prst="rect">
            <a:avLst/>
          </a:prstGeom>
        </p:spPr>
        <p:txBody>
          <a:bodyPr anchor="t" rtlCol="false" tIns="0" lIns="0" bIns="0" rIns="0">
            <a:spAutoFit/>
          </a:bodyPr>
          <a:lstStyle/>
          <a:p>
            <a:pPr algn="l">
              <a:lnSpc>
                <a:spcPts val="9444"/>
              </a:lnSpc>
            </a:pPr>
            <a:r>
              <a:rPr lang="en-US" sz="10611">
                <a:solidFill>
                  <a:srgbClr val="FFFFFF"/>
                </a:solidFill>
                <a:latin typeface="Kooperativ"/>
                <a:ea typeface="Kooperativ"/>
                <a:cs typeface="Kooperativ"/>
                <a:sym typeface="Kooperativ"/>
              </a:rPr>
              <a:t>Contact Information</a:t>
            </a:r>
          </a:p>
        </p:txBody>
      </p:sp>
      <p:grpSp>
        <p:nvGrpSpPr>
          <p:cNvPr name="Group 7" id="7"/>
          <p:cNvGrpSpPr/>
          <p:nvPr/>
        </p:nvGrpSpPr>
        <p:grpSpPr>
          <a:xfrm rot="0">
            <a:off x="9144000" y="4909696"/>
            <a:ext cx="7934558" cy="3680396"/>
            <a:chOff x="0" y="0"/>
            <a:chExt cx="1440272" cy="668061"/>
          </a:xfrm>
        </p:grpSpPr>
        <p:sp>
          <p:nvSpPr>
            <p:cNvPr name="Freeform 8" id="8"/>
            <p:cNvSpPr/>
            <p:nvPr/>
          </p:nvSpPr>
          <p:spPr>
            <a:xfrm flipH="false" flipV="false" rot="0">
              <a:off x="0" y="0"/>
              <a:ext cx="1440272" cy="668061"/>
            </a:xfrm>
            <a:custGeom>
              <a:avLst/>
              <a:gdLst/>
              <a:ahLst/>
              <a:cxnLst/>
              <a:rect r="r" b="b" t="t" l="l"/>
              <a:pathLst>
                <a:path h="668061" w="1440272">
                  <a:moveTo>
                    <a:pt x="7806" y="0"/>
                  </a:moveTo>
                  <a:lnTo>
                    <a:pt x="1432466" y="0"/>
                  </a:lnTo>
                  <a:cubicBezTo>
                    <a:pt x="1436777" y="0"/>
                    <a:pt x="1440272" y="3495"/>
                    <a:pt x="1440272" y="7806"/>
                  </a:cubicBezTo>
                  <a:lnTo>
                    <a:pt x="1440272" y="660256"/>
                  </a:lnTo>
                  <a:cubicBezTo>
                    <a:pt x="1440272" y="664567"/>
                    <a:pt x="1436777" y="668061"/>
                    <a:pt x="1432466" y="668061"/>
                  </a:cubicBezTo>
                  <a:lnTo>
                    <a:pt x="7806" y="668061"/>
                  </a:lnTo>
                  <a:cubicBezTo>
                    <a:pt x="3495" y="668061"/>
                    <a:pt x="0" y="664567"/>
                    <a:pt x="0" y="660256"/>
                  </a:cubicBezTo>
                  <a:lnTo>
                    <a:pt x="0" y="7806"/>
                  </a:lnTo>
                  <a:cubicBezTo>
                    <a:pt x="0" y="3495"/>
                    <a:pt x="3495" y="0"/>
                    <a:pt x="7806" y="0"/>
                  </a:cubicBezTo>
                  <a:close/>
                </a:path>
              </a:pathLst>
            </a:custGeom>
            <a:solidFill>
              <a:srgbClr val="F8B31F"/>
            </a:solidFill>
          </p:spPr>
        </p:sp>
        <p:sp>
          <p:nvSpPr>
            <p:cNvPr name="TextBox 9" id="9"/>
            <p:cNvSpPr txBox="true"/>
            <p:nvPr/>
          </p:nvSpPr>
          <p:spPr>
            <a:xfrm>
              <a:off x="0" y="-66675"/>
              <a:ext cx="1440272" cy="734736"/>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true" flipV="false" rot="-2468390">
            <a:off x="658869" y="821852"/>
            <a:ext cx="5627462" cy="4114800"/>
          </a:xfrm>
          <a:custGeom>
            <a:avLst/>
            <a:gdLst/>
            <a:ahLst/>
            <a:cxnLst/>
            <a:rect r="r" b="b" t="t" l="l"/>
            <a:pathLst>
              <a:path h="4114800" w="5627462">
                <a:moveTo>
                  <a:pt x="5627461" y="0"/>
                </a:moveTo>
                <a:lnTo>
                  <a:pt x="0" y="0"/>
                </a:lnTo>
                <a:lnTo>
                  <a:pt x="0" y="4114800"/>
                </a:lnTo>
                <a:lnTo>
                  <a:pt x="5627461" y="4114800"/>
                </a:lnTo>
                <a:lnTo>
                  <a:pt x="562746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92999">
            <a:off x="6222403" y="2213940"/>
            <a:ext cx="3776269" cy="2761208"/>
          </a:xfrm>
          <a:custGeom>
            <a:avLst/>
            <a:gdLst/>
            <a:ahLst/>
            <a:cxnLst/>
            <a:rect r="r" b="b" t="t" l="l"/>
            <a:pathLst>
              <a:path h="2761208" w="3776269">
                <a:moveTo>
                  <a:pt x="0" y="0"/>
                </a:moveTo>
                <a:lnTo>
                  <a:pt x="3776270" y="0"/>
                </a:lnTo>
                <a:lnTo>
                  <a:pt x="3776270" y="2761209"/>
                </a:lnTo>
                <a:lnTo>
                  <a:pt x="0" y="2761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335634" y="0"/>
            <a:ext cx="6442256" cy="4778983"/>
          </a:xfrm>
          <a:custGeom>
            <a:avLst/>
            <a:gdLst/>
            <a:ahLst/>
            <a:cxnLst/>
            <a:rect r="r" b="b" t="t" l="l"/>
            <a:pathLst>
              <a:path h="4778983" w="6442256">
                <a:moveTo>
                  <a:pt x="0" y="0"/>
                </a:moveTo>
                <a:lnTo>
                  <a:pt x="6442256" y="0"/>
                </a:lnTo>
                <a:lnTo>
                  <a:pt x="6442256" y="4778983"/>
                </a:lnTo>
                <a:lnTo>
                  <a:pt x="0" y="47789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2786939" y="9540136"/>
            <a:ext cx="23861879" cy="1715718"/>
            <a:chOff x="0" y="0"/>
            <a:chExt cx="6284610" cy="451876"/>
          </a:xfrm>
        </p:grpSpPr>
        <p:sp>
          <p:nvSpPr>
            <p:cNvPr name="Freeform 14" id="14"/>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15" id="15"/>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6" id="16"/>
          <p:cNvSpPr/>
          <p:nvPr/>
        </p:nvSpPr>
        <p:spPr>
          <a:xfrm flipH="false" flipV="false" rot="266846">
            <a:off x="16169368" y="116749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110629">
            <a:off x="7585152" y="5212438"/>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387305">
            <a:off x="5940048" y="5587388"/>
            <a:ext cx="1380614" cy="1049267"/>
          </a:xfrm>
          <a:custGeom>
            <a:avLst/>
            <a:gdLst/>
            <a:ahLst/>
            <a:cxnLst/>
            <a:rect r="r" b="b" t="t" l="l"/>
            <a:pathLst>
              <a:path h="1049267" w="1380614">
                <a:moveTo>
                  <a:pt x="0" y="0"/>
                </a:moveTo>
                <a:lnTo>
                  <a:pt x="1380614" y="0"/>
                </a:lnTo>
                <a:lnTo>
                  <a:pt x="1380614" y="1049266"/>
                </a:lnTo>
                <a:lnTo>
                  <a:pt x="0" y="10492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387305">
            <a:off x="9380334" y="975680"/>
            <a:ext cx="1405566" cy="1068230"/>
          </a:xfrm>
          <a:custGeom>
            <a:avLst/>
            <a:gdLst/>
            <a:ahLst/>
            <a:cxnLst/>
            <a:rect r="r" b="b" t="t" l="l"/>
            <a:pathLst>
              <a:path h="1068230" w="1405566">
                <a:moveTo>
                  <a:pt x="0" y="0"/>
                </a:moveTo>
                <a:lnTo>
                  <a:pt x="1405566" y="0"/>
                </a:lnTo>
                <a:lnTo>
                  <a:pt x="1405566" y="1068230"/>
                </a:lnTo>
                <a:lnTo>
                  <a:pt x="0" y="10682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9144000" y="5144732"/>
            <a:ext cx="7934558" cy="3105549"/>
          </a:xfrm>
          <a:prstGeom prst="rect">
            <a:avLst/>
          </a:prstGeom>
        </p:spPr>
        <p:txBody>
          <a:bodyPr anchor="t" rtlCol="false" tIns="0" lIns="0" bIns="0" rIns="0">
            <a:spAutoFit/>
          </a:bodyPr>
          <a:lstStyle/>
          <a:p>
            <a:pPr algn="just" marL="758290" indent="-379145" lvl="1">
              <a:lnSpc>
                <a:spcPts val="4917"/>
              </a:lnSpc>
              <a:spcBef>
                <a:spcPct val="0"/>
              </a:spcBef>
              <a:buFont typeface="Arial"/>
              <a:buChar char="•"/>
            </a:pPr>
            <a:r>
              <a:rPr lang="en-US" b="true" sz="3512" strike="noStrike" u="none">
                <a:solidFill>
                  <a:srgbClr val="000000"/>
                </a:solidFill>
                <a:latin typeface="Poppins Medium"/>
                <a:ea typeface="Poppins Medium"/>
                <a:cs typeface="Poppins Medium"/>
                <a:sym typeface="Poppins Medium"/>
              </a:rPr>
              <a:t>Name: Usman Shaikh</a:t>
            </a:r>
          </a:p>
          <a:p>
            <a:pPr algn="just" marL="758290" indent="-379145" lvl="1">
              <a:lnSpc>
                <a:spcPts val="4917"/>
              </a:lnSpc>
              <a:spcBef>
                <a:spcPct val="0"/>
              </a:spcBef>
              <a:buFont typeface="Arial"/>
              <a:buChar char="•"/>
            </a:pPr>
            <a:r>
              <a:rPr lang="en-US" b="true" sz="3512" strike="noStrike" u="none">
                <a:solidFill>
                  <a:srgbClr val="000000"/>
                </a:solidFill>
                <a:latin typeface="Poppins Medium"/>
                <a:ea typeface="Poppins Medium"/>
                <a:cs typeface="Poppins Medium"/>
                <a:sym typeface="Poppins Medium"/>
              </a:rPr>
              <a:t>LinkedIn: </a:t>
            </a:r>
            <a:r>
              <a:rPr lang="en-US" b="true" sz="3512" strike="noStrike" u="sng">
                <a:solidFill>
                  <a:srgbClr val="000000"/>
                </a:solidFill>
                <a:latin typeface="Poppins Medium"/>
                <a:ea typeface="Poppins Medium"/>
                <a:cs typeface="Poppins Medium"/>
                <a:sym typeface="Poppins Medium"/>
                <a:hlinkClick r:id="rId16" tooltip="https://www.linkedin.com/in/usman-shaikh-346848226"/>
              </a:rPr>
              <a:t>link</a:t>
            </a:r>
          </a:p>
          <a:p>
            <a:pPr algn="just" marL="758290" indent="-379145" lvl="1">
              <a:lnSpc>
                <a:spcPts val="4917"/>
              </a:lnSpc>
              <a:spcBef>
                <a:spcPct val="0"/>
              </a:spcBef>
              <a:buFont typeface="Arial"/>
              <a:buChar char="•"/>
            </a:pPr>
            <a:r>
              <a:rPr lang="en-US" b="true" sz="3512" strike="noStrike" u="none">
                <a:solidFill>
                  <a:srgbClr val="000000"/>
                </a:solidFill>
                <a:latin typeface="Poppins Medium"/>
                <a:ea typeface="Poppins Medium"/>
                <a:cs typeface="Poppins Medium"/>
                <a:sym typeface="Poppins Medium"/>
              </a:rPr>
              <a:t>GitHub: </a:t>
            </a:r>
            <a:r>
              <a:rPr lang="en-US" b="true" sz="3512" strike="noStrike" u="sng">
                <a:solidFill>
                  <a:srgbClr val="000000"/>
                </a:solidFill>
                <a:latin typeface="Poppins Medium"/>
                <a:ea typeface="Poppins Medium"/>
                <a:cs typeface="Poppins Medium"/>
                <a:sym typeface="Poppins Medium"/>
                <a:hlinkClick r:id="rId17" tooltip="https://github.com/usman8552"/>
              </a:rPr>
              <a:t>link</a:t>
            </a:r>
          </a:p>
          <a:p>
            <a:pPr algn="just" marL="758290" indent="-379145" lvl="1">
              <a:lnSpc>
                <a:spcPts val="4917"/>
              </a:lnSpc>
              <a:spcBef>
                <a:spcPct val="0"/>
              </a:spcBef>
              <a:buFont typeface="Arial"/>
              <a:buChar char="•"/>
            </a:pPr>
            <a:r>
              <a:rPr lang="en-US" b="true" sz="3512" strike="noStrike" u="none">
                <a:solidFill>
                  <a:srgbClr val="000000"/>
                </a:solidFill>
                <a:latin typeface="Poppins Medium"/>
                <a:ea typeface="Poppins Medium"/>
                <a:cs typeface="Poppins Medium"/>
                <a:sym typeface="Poppins Medium"/>
              </a:rPr>
              <a:t>Email: usmanshaikh8552@gmail.com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86939" y="9540136"/>
            <a:ext cx="23861879" cy="1715718"/>
            <a:chOff x="0" y="0"/>
            <a:chExt cx="6284610" cy="451876"/>
          </a:xfrm>
        </p:grpSpPr>
        <p:sp>
          <p:nvSpPr>
            <p:cNvPr name="Freeform 6" id="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7" id="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8" id="8"/>
          <p:cNvSpPr/>
          <p:nvPr/>
        </p:nvSpPr>
        <p:spPr>
          <a:xfrm flipH="false" flipV="false" rot="0">
            <a:off x="13088240" y="2730100"/>
            <a:ext cx="7335729" cy="9722051"/>
          </a:xfrm>
          <a:custGeom>
            <a:avLst/>
            <a:gdLst/>
            <a:ahLst/>
            <a:cxnLst/>
            <a:rect r="r" b="b" t="t" l="l"/>
            <a:pathLst>
              <a:path h="9722051" w="7335729">
                <a:moveTo>
                  <a:pt x="0" y="0"/>
                </a:moveTo>
                <a:lnTo>
                  <a:pt x="7335729" y="0"/>
                </a:lnTo>
                <a:lnTo>
                  <a:pt x="7335729" y="9722050"/>
                </a:lnTo>
                <a:lnTo>
                  <a:pt x="0" y="972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325236" y="3231535"/>
            <a:ext cx="11910034" cy="1862277"/>
          </a:xfrm>
          <a:prstGeom prst="rect">
            <a:avLst/>
          </a:prstGeom>
        </p:spPr>
        <p:txBody>
          <a:bodyPr anchor="t" rtlCol="false" tIns="0" lIns="0" bIns="0" rIns="0">
            <a:spAutoFit/>
          </a:bodyPr>
          <a:lstStyle/>
          <a:p>
            <a:pPr algn="ctr">
              <a:lnSpc>
                <a:spcPts val="13553"/>
              </a:lnSpc>
            </a:pPr>
            <a:r>
              <a:rPr lang="en-US" sz="15229">
                <a:solidFill>
                  <a:srgbClr val="FFFFFF"/>
                </a:solidFill>
                <a:latin typeface="Kooperativ"/>
                <a:ea typeface="Kooperativ"/>
                <a:cs typeface="Kooperativ"/>
                <a:sym typeface="Kooperativ"/>
              </a:rPr>
              <a:t>Thank You</a:t>
            </a:r>
          </a:p>
        </p:txBody>
      </p:sp>
      <p:sp>
        <p:nvSpPr>
          <p:cNvPr name="Freeform 10" id="10"/>
          <p:cNvSpPr/>
          <p:nvPr/>
        </p:nvSpPr>
        <p:spPr>
          <a:xfrm flipH="true" flipV="false" rot="0">
            <a:off x="-1301360" y="3329341"/>
            <a:ext cx="6477912" cy="8523569"/>
          </a:xfrm>
          <a:custGeom>
            <a:avLst/>
            <a:gdLst/>
            <a:ahLst/>
            <a:cxnLst/>
            <a:rect r="r" b="b" t="t" l="l"/>
            <a:pathLst>
              <a:path h="8523569" w="6477912">
                <a:moveTo>
                  <a:pt x="6477912" y="0"/>
                </a:moveTo>
                <a:lnTo>
                  <a:pt x="0" y="0"/>
                </a:lnTo>
                <a:lnTo>
                  <a:pt x="0" y="8523569"/>
                </a:lnTo>
                <a:lnTo>
                  <a:pt x="6477912" y="8523569"/>
                </a:lnTo>
                <a:lnTo>
                  <a:pt x="64779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722196" y="-7766956"/>
            <a:ext cx="10843608" cy="10784461"/>
          </a:xfrm>
          <a:custGeom>
            <a:avLst/>
            <a:gdLst/>
            <a:ahLst/>
            <a:cxnLst/>
            <a:rect r="r" b="b" t="t" l="l"/>
            <a:pathLst>
              <a:path h="10784461" w="10843608">
                <a:moveTo>
                  <a:pt x="0" y="0"/>
                </a:moveTo>
                <a:lnTo>
                  <a:pt x="10843608" y="0"/>
                </a:lnTo>
                <a:lnTo>
                  <a:pt x="10843608" y="10784461"/>
                </a:lnTo>
                <a:lnTo>
                  <a:pt x="0" y="10784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266846">
            <a:off x="13829530"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266846">
            <a:off x="3590392" y="336849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387305">
            <a:off x="604679" y="994406"/>
            <a:ext cx="2485981" cy="1889345"/>
          </a:xfrm>
          <a:custGeom>
            <a:avLst/>
            <a:gdLst/>
            <a:ahLst/>
            <a:cxnLst/>
            <a:rect r="r" b="b" t="t" l="l"/>
            <a:pathLst>
              <a:path h="1889345" w="2485981">
                <a:moveTo>
                  <a:pt x="0" y="0"/>
                </a:moveTo>
                <a:lnTo>
                  <a:pt x="2485980" y="0"/>
                </a:lnTo>
                <a:lnTo>
                  <a:pt x="2485980" y="1889346"/>
                </a:lnTo>
                <a:lnTo>
                  <a:pt x="0" y="18893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387305">
            <a:off x="15495264" y="979917"/>
            <a:ext cx="2216682" cy="1684679"/>
          </a:xfrm>
          <a:custGeom>
            <a:avLst/>
            <a:gdLst/>
            <a:ahLst/>
            <a:cxnLst/>
            <a:rect r="r" b="b" t="t" l="l"/>
            <a:pathLst>
              <a:path h="1684679" w="2216682">
                <a:moveTo>
                  <a:pt x="0" y="0"/>
                </a:moveTo>
                <a:lnTo>
                  <a:pt x="2216683" y="0"/>
                </a:lnTo>
                <a:lnTo>
                  <a:pt x="2216683" y="1684679"/>
                </a:lnTo>
                <a:lnTo>
                  <a:pt x="0" y="16846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4994153" y="4457257"/>
            <a:ext cx="8572200" cy="686243"/>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Medium"/>
                <a:ea typeface="Poppins Medium"/>
                <a:cs typeface="Poppins Medium"/>
                <a:sym typeface="Poppins Medium"/>
              </a:rPr>
              <a:t>Your Attention is Appreciated!</a:t>
            </a:r>
          </a:p>
        </p:txBody>
      </p:sp>
      <p:sp>
        <p:nvSpPr>
          <p:cNvPr name="TextBox 17" id="17"/>
          <p:cNvSpPr txBox="true"/>
          <p:nvPr/>
        </p:nvSpPr>
        <p:spPr>
          <a:xfrm rot="0">
            <a:off x="3996785" y="5143500"/>
            <a:ext cx="11410806" cy="3359322"/>
          </a:xfrm>
          <a:prstGeom prst="rect">
            <a:avLst/>
          </a:prstGeom>
        </p:spPr>
        <p:txBody>
          <a:bodyPr anchor="t" rtlCol="false" tIns="0" lIns="0" bIns="0" rIns="0">
            <a:spAutoFit/>
          </a:bodyPr>
          <a:lstStyle/>
          <a:p>
            <a:pPr algn="ctr">
              <a:lnSpc>
                <a:spcPts val="5309"/>
              </a:lnSpc>
              <a:spcBef>
                <a:spcPct val="0"/>
              </a:spcBef>
            </a:pPr>
            <a:r>
              <a:rPr lang="en-US" b="true" sz="3792">
                <a:solidFill>
                  <a:srgbClr val="FFFFFF"/>
                </a:solidFill>
                <a:latin typeface="Poppins Medium"/>
                <a:ea typeface="Poppins Medium"/>
                <a:cs typeface="Poppins Medium"/>
                <a:sym typeface="Poppins Medium"/>
              </a:rPr>
              <a:t>Thank you for taking the time to explore the Pizza Order Management System project. Your interest and feedback are invaluable as we continue to advance our data management and analytical capabilities.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52168" y="-798680"/>
            <a:ext cx="8664725" cy="8255120"/>
          </a:xfrm>
          <a:custGeom>
            <a:avLst/>
            <a:gdLst/>
            <a:ahLst/>
            <a:cxnLst/>
            <a:rect r="r" b="b" t="t" l="l"/>
            <a:pathLst>
              <a:path h="8255120" w="8664725">
                <a:moveTo>
                  <a:pt x="0" y="0"/>
                </a:moveTo>
                <a:lnTo>
                  <a:pt x="8664725" y="0"/>
                </a:lnTo>
                <a:lnTo>
                  <a:pt x="8664725" y="8255120"/>
                </a:lnTo>
                <a:lnTo>
                  <a:pt x="0" y="8255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420491" y="4382521"/>
            <a:ext cx="3208467" cy="810864"/>
            <a:chOff x="0" y="0"/>
            <a:chExt cx="699488" cy="176779"/>
          </a:xfrm>
        </p:grpSpPr>
        <p:sp>
          <p:nvSpPr>
            <p:cNvPr name="Freeform 7" id="7"/>
            <p:cNvSpPr/>
            <p:nvPr/>
          </p:nvSpPr>
          <p:spPr>
            <a:xfrm flipH="false" flipV="false" rot="0">
              <a:off x="0" y="0"/>
              <a:ext cx="699488" cy="176779"/>
            </a:xfrm>
            <a:custGeom>
              <a:avLst/>
              <a:gdLst/>
              <a:ahLst/>
              <a:cxnLst/>
              <a:rect r="r" b="b" t="t" l="l"/>
              <a:pathLst>
                <a:path h="176779" w="699488">
                  <a:moveTo>
                    <a:pt x="19304" y="0"/>
                  </a:moveTo>
                  <a:lnTo>
                    <a:pt x="680184" y="0"/>
                  </a:lnTo>
                  <a:cubicBezTo>
                    <a:pt x="690845" y="0"/>
                    <a:pt x="699488" y="8643"/>
                    <a:pt x="699488" y="19304"/>
                  </a:cubicBezTo>
                  <a:lnTo>
                    <a:pt x="699488" y="157475"/>
                  </a:lnTo>
                  <a:cubicBezTo>
                    <a:pt x="699488" y="162595"/>
                    <a:pt x="697454" y="167505"/>
                    <a:pt x="693834" y="171125"/>
                  </a:cubicBezTo>
                  <a:cubicBezTo>
                    <a:pt x="690214" y="174745"/>
                    <a:pt x="685304" y="176779"/>
                    <a:pt x="680184" y="176779"/>
                  </a:cubicBezTo>
                  <a:lnTo>
                    <a:pt x="19304" y="176779"/>
                  </a:lnTo>
                  <a:cubicBezTo>
                    <a:pt x="14184" y="176779"/>
                    <a:pt x="9274" y="174745"/>
                    <a:pt x="5654" y="171125"/>
                  </a:cubicBezTo>
                  <a:cubicBezTo>
                    <a:pt x="2034" y="167505"/>
                    <a:pt x="0" y="162595"/>
                    <a:pt x="0" y="157475"/>
                  </a:cubicBezTo>
                  <a:lnTo>
                    <a:pt x="0" y="19304"/>
                  </a:lnTo>
                  <a:cubicBezTo>
                    <a:pt x="0" y="14184"/>
                    <a:pt x="2034" y="9274"/>
                    <a:pt x="5654" y="5654"/>
                  </a:cubicBezTo>
                  <a:cubicBezTo>
                    <a:pt x="9274" y="2034"/>
                    <a:pt x="14184" y="0"/>
                    <a:pt x="19304" y="0"/>
                  </a:cubicBezTo>
                  <a:close/>
                </a:path>
              </a:pathLst>
            </a:custGeom>
            <a:solidFill>
              <a:srgbClr val="F8B31F"/>
            </a:solidFill>
          </p:spPr>
        </p:sp>
        <p:sp>
          <p:nvSpPr>
            <p:cNvPr name="TextBox 8" id="8"/>
            <p:cNvSpPr txBox="true"/>
            <p:nvPr/>
          </p:nvSpPr>
          <p:spPr>
            <a:xfrm>
              <a:off x="0" y="-76200"/>
              <a:ext cx="699488" cy="252979"/>
            </a:xfrm>
            <a:prstGeom prst="rect">
              <a:avLst/>
            </a:prstGeom>
          </p:spPr>
          <p:txBody>
            <a:bodyPr anchor="ctr" rtlCol="false" tIns="50800" lIns="50800" bIns="50800" rIns="50800"/>
            <a:lstStyle/>
            <a:p>
              <a:pPr algn="ctr">
                <a:lnSpc>
                  <a:spcPts val="3430"/>
                </a:lnSpc>
              </a:pPr>
              <a:r>
                <a:rPr lang="en-US" b="true" sz="2450">
                  <a:solidFill>
                    <a:srgbClr val="000000"/>
                  </a:solidFill>
                  <a:latin typeface="Poppins Bold"/>
                  <a:ea typeface="Poppins Bold"/>
                  <a:cs typeface="Poppins Bold"/>
                  <a:sym typeface="Poppins Bold"/>
                </a:rPr>
                <a:t>Objectives</a:t>
              </a:r>
            </a:p>
          </p:txBody>
        </p:sp>
      </p:grpSp>
      <p:grpSp>
        <p:nvGrpSpPr>
          <p:cNvPr name="Group 9" id="9"/>
          <p:cNvGrpSpPr/>
          <p:nvPr/>
        </p:nvGrpSpPr>
        <p:grpSpPr>
          <a:xfrm rot="0">
            <a:off x="13294216" y="4332636"/>
            <a:ext cx="3208467" cy="810864"/>
            <a:chOff x="0" y="0"/>
            <a:chExt cx="699488" cy="176779"/>
          </a:xfrm>
        </p:grpSpPr>
        <p:sp>
          <p:nvSpPr>
            <p:cNvPr name="Freeform 10" id="10"/>
            <p:cNvSpPr/>
            <p:nvPr/>
          </p:nvSpPr>
          <p:spPr>
            <a:xfrm flipH="false" flipV="false" rot="0">
              <a:off x="0" y="0"/>
              <a:ext cx="699488" cy="176779"/>
            </a:xfrm>
            <a:custGeom>
              <a:avLst/>
              <a:gdLst/>
              <a:ahLst/>
              <a:cxnLst/>
              <a:rect r="r" b="b" t="t" l="l"/>
              <a:pathLst>
                <a:path h="176779" w="699488">
                  <a:moveTo>
                    <a:pt x="19304" y="0"/>
                  </a:moveTo>
                  <a:lnTo>
                    <a:pt x="680184" y="0"/>
                  </a:lnTo>
                  <a:cubicBezTo>
                    <a:pt x="690845" y="0"/>
                    <a:pt x="699488" y="8643"/>
                    <a:pt x="699488" y="19304"/>
                  </a:cubicBezTo>
                  <a:lnTo>
                    <a:pt x="699488" y="157475"/>
                  </a:lnTo>
                  <a:cubicBezTo>
                    <a:pt x="699488" y="162595"/>
                    <a:pt x="697454" y="167505"/>
                    <a:pt x="693834" y="171125"/>
                  </a:cubicBezTo>
                  <a:cubicBezTo>
                    <a:pt x="690214" y="174745"/>
                    <a:pt x="685304" y="176779"/>
                    <a:pt x="680184" y="176779"/>
                  </a:cubicBezTo>
                  <a:lnTo>
                    <a:pt x="19304" y="176779"/>
                  </a:lnTo>
                  <a:cubicBezTo>
                    <a:pt x="14184" y="176779"/>
                    <a:pt x="9274" y="174745"/>
                    <a:pt x="5654" y="171125"/>
                  </a:cubicBezTo>
                  <a:cubicBezTo>
                    <a:pt x="2034" y="167505"/>
                    <a:pt x="0" y="162595"/>
                    <a:pt x="0" y="157475"/>
                  </a:cubicBezTo>
                  <a:lnTo>
                    <a:pt x="0" y="19304"/>
                  </a:lnTo>
                  <a:cubicBezTo>
                    <a:pt x="0" y="14184"/>
                    <a:pt x="2034" y="9274"/>
                    <a:pt x="5654" y="5654"/>
                  </a:cubicBezTo>
                  <a:cubicBezTo>
                    <a:pt x="9274" y="2034"/>
                    <a:pt x="14184" y="0"/>
                    <a:pt x="19304" y="0"/>
                  </a:cubicBezTo>
                  <a:close/>
                </a:path>
              </a:pathLst>
            </a:custGeom>
            <a:solidFill>
              <a:srgbClr val="F8B31F"/>
            </a:solidFill>
          </p:spPr>
        </p:sp>
        <p:sp>
          <p:nvSpPr>
            <p:cNvPr name="TextBox 11" id="11"/>
            <p:cNvSpPr txBox="true"/>
            <p:nvPr/>
          </p:nvSpPr>
          <p:spPr>
            <a:xfrm>
              <a:off x="0" y="-66675"/>
              <a:ext cx="699488" cy="243454"/>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9420491" y="5441035"/>
            <a:ext cx="3208467" cy="810864"/>
            <a:chOff x="0" y="0"/>
            <a:chExt cx="699488" cy="176779"/>
          </a:xfrm>
        </p:grpSpPr>
        <p:sp>
          <p:nvSpPr>
            <p:cNvPr name="Freeform 13" id="13"/>
            <p:cNvSpPr/>
            <p:nvPr/>
          </p:nvSpPr>
          <p:spPr>
            <a:xfrm flipH="false" flipV="false" rot="0">
              <a:off x="0" y="0"/>
              <a:ext cx="699488" cy="176779"/>
            </a:xfrm>
            <a:custGeom>
              <a:avLst/>
              <a:gdLst/>
              <a:ahLst/>
              <a:cxnLst/>
              <a:rect r="r" b="b" t="t" l="l"/>
              <a:pathLst>
                <a:path h="176779" w="699488">
                  <a:moveTo>
                    <a:pt x="19304" y="0"/>
                  </a:moveTo>
                  <a:lnTo>
                    <a:pt x="680184" y="0"/>
                  </a:lnTo>
                  <a:cubicBezTo>
                    <a:pt x="690845" y="0"/>
                    <a:pt x="699488" y="8643"/>
                    <a:pt x="699488" y="19304"/>
                  </a:cubicBezTo>
                  <a:lnTo>
                    <a:pt x="699488" y="157475"/>
                  </a:lnTo>
                  <a:cubicBezTo>
                    <a:pt x="699488" y="162595"/>
                    <a:pt x="697454" y="167505"/>
                    <a:pt x="693834" y="171125"/>
                  </a:cubicBezTo>
                  <a:cubicBezTo>
                    <a:pt x="690214" y="174745"/>
                    <a:pt x="685304" y="176779"/>
                    <a:pt x="680184" y="176779"/>
                  </a:cubicBezTo>
                  <a:lnTo>
                    <a:pt x="19304" y="176779"/>
                  </a:lnTo>
                  <a:cubicBezTo>
                    <a:pt x="14184" y="176779"/>
                    <a:pt x="9274" y="174745"/>
                    <a:pt x="5654" y="171125"/>
                  </a:cubicBezTo>
                  <a:cubicBezTo>
                    <a:pt x="2034" y="167505"/>
                    <a:pt x="0" y="162595"/>
                    <a:pt x="0" y="157475"/>
                  </a:cubicBezTo>
                  <a:lnTo>
                    <a:pt x="0" y="19304"/>
                  </a:lnTo>
                  <a:cubicBezTo>
                    <a:pt x="0" y="14184"/>
                    <a:pt x="2034" y="9274"/>
                    <a:pt x="5654" y="5654"/>
                  </a:cubicBezTo>
                  <a:cubicBezTo>
                    <a:pt x="9274" y="2034"/>
                    <a:pt x="14184" y="0"/>
                    <a:pt x="19304" y="0"/>
                  </a:cubicBezTo>
                  <a:close/>
                </a:path>
              </a:pathLst>
            </a:custGeom>
            <a:solidFill>
              <a:srgbClr val="F8B31F"/>
            </a:solidFill>
          </p:spPr>
        </p:sp>
        <p:sp>
          <p:nvSpPr>
            <p:cNvPr name="TextBox 14" id="14"/>
            <p:cNvSpPr txBox="true"/>
            <p:nvPr/>
          </p:nvSpPr>
          <p:spPr>
            <a:xfrm>
              <a:off x="0" y="-66675"/>
              <a:ext cx="699488" cy="243454"/>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3309768" y="5439722"/>
            <a:ext cx="3208467" cy="810864"/>
            <a:chOff x="0" y="0"/>
            <a:chExt cx="699488" cy="176779"/>
          </a:xfrm>
        </p:grpSpPr>
        <p:sp>
          <p:nvSpPr>
            <p:cNvPr name="Freeform 16" id="16"/>
            <p:cNvSpPr/>
            <p:nvPr/>
          </p:nvSpPr>
          <p:spPr>
            <a:xfrm flipH="false" flipV="false" rot="0">
              <a:off x="0" y="0"/>
              <a:ext cx="699488" cy="176779"/>
            </a:xfrm>
            <a:custGeom>
              <a:avLst/>
              <a:gdLst/>
              <a:ahLst/>
              <a:cxnLst/>
              <a:rect r="r" b="b" t="t" l="l"/>
              <a:pathLst>
                <a:path h="176779" w="699488">
                  <a:moveTo>
                    <a:pt x="19304" y="0"/>
                  </a:moveTo>
                  <a:lnTo>
                    <a:pt x="680184" y="0"/>
                  </a:lnTo>
                  <a:cubicBezTo>
                    <a:pt x="690845" y="0"/>
                    <a:pt x="699488" y="8643"/>
                    <a:pt x="699488" y="19304"/>
                  </a:cubicBezTo>
                  <a:lnTo>
                    <a:pt x="699488" y="157475"/>
                  </a:lnTo>
                  <a:cubicBezTo>
                    <a:pt x="699488" y="162595"/>
                    <a:pt x="697454" y="167505"/>
                    <a:pt x="693834" y="171125"/>
                  </a:cubicBezTo>
                  <a:cubicBezTo>
                    <a:pt x="690214" y="174745"/>
                    <a:pt x="685304" y="176779"/>
                    <a:pt x="680184" y="176779"/>
                  </a:cubicBezTo>
                  <a:lnTo>
                    <a:pt x="19304" y="176779"/>
                  </a:lnTo>
                  <a:cubicBezTo>
                    <a:pt x="14184" y="176779"/>
                    <a:pt x="9274" y="174745"/>
                    <a:pt x="5654" y="171125"/>
                  </a:cubicBezTo>
                  <a:cubicBezTo>
                    <a:pt x="2034" y="167505"/>
                    <a:pt x="0" y="162595"/>
                    <a:pt x="0" y="157475"/>
                  </a:cubicBezTo>
                  <a:lnTo>
                    <a:pt x="0" y="19304"/>
                  </a:lnTo>
                  <a:cubicBezTo>
                    <a:pt x="0" y="14184"/>
                    <a:pt x="2034" y="9274"/>
                    <a:pt x="5654" y="5654"/>
                  </a:cubicBezTo>
                  <a:cubicBezTo>
                    <a:pt x="9274" y="2034"/>
                    <a:pt x="14184" y="0"/>
                    <a:pt x="19304" y="0"/>
                  </a:cubicBezTo>
                  <a:close/>
                </a:path>
              </a:pathLst>
            </a:custGeom>
            <a:solidFill>
              <a:srgbClr val="F8B31F"/>
            </a:solidFill>
          </p:spPr>
        </p:sp>
        <p:sp>
          <p:nvSpPr>
            <p:cNvPr name="TextBox 17" id="17"/>
            <p:cNvSpPr txBox="true"/>
            <p:nvPr/>
          </p:nvSpPr>
          <p:spPr>
            <a:xfrm>
              <a:off x="0" y="-66675"/>
              <a:ext cx="699488" cy="243454"/>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0">
            <a:off x="9420491" y="6499548"/>
            <a:ext cx="3208467" cy="810864"/>
            <a:chOff x="0" y="0"/>
            <a:chExt cx="699488" cy="176779"/>
          </a:xfrm>
        </p:grpSpPr>
        <p:sp>
          <p:nvSpPr>
            <p:cNvPr name="Freeform 19" id="19"/>
            <p:cNvSpPr/>
            <p:nvPr/>
          </p:nvSpPr>
          <p:spPr>
            <a:xfrm flipH="false" flipV="false" rot="0">
              <a:off x="0" y="0"/>
              <a:ext cx="699488" cy="176779"/>
            </a:xfrm>
            <a:custGeom>
              <a:avLst/>
              <a:gdLst/>
              <a:ahLst/>
              <a:cxnLst/>
              <a:rect r="r" b="b" t="t" l="l"/>
              <a:pathLst>
                <a:path h="176779" w="699488">
                  <a:moveTo>
                    <a:pt x="19304" y="0"/>
                  </a:moveTo>
                  <a:lnTo>
                    <a:pt x="680184" y="0"/>
                  </a:lnTo>
                  <a:cubicBezTo>
                    <a:pt x="690845" y="0"/>
                    <a:pt x="699488" y="8643"/>
                    <a:pt x="699488" y="19304"/>
                  </a:cubicBezTo>
                  <a:lnTo>
                    <a:pt x="699488" y="157475"/>
                  </a:lnTo>
                  <a:cubicBezTo>
                    <a:pt x="699488" y="162595"/>
                    <a:pt x="697454" y="167505"/>
                    <a:pt x="693834" y="171125"/>
                  </a:cubicBezTo>
                  <a:cubicBezTo>
                    <a:pt x="690214" y="174745"/>
                    <a:pt x="685304" y="176779"/>
                    <a:pt x="680184" y="176779"/>
                  </a:cubicBezTo>
                  <a:lnTo>
                    <a:pt x="19304" y="176779"/>
                  </a:lnTo>
                  <a:cubicBezTo>
                    <a:pt x="14184" y="176779"/>
                    <a:pt x="9274" y="174745"/>
                    <a:pt x="5654" y="171125"/>
                  </a:cubicBezTo>
                  <a:cubicBezTo>
                    <a:pt x="2034" y="167505"/>
                    <a:pt x="0" y="162595"/>
                    <a:pt x="0" y="157475"/>
                  </a:cubicBezTo>
                  <a:lnTo>
                    <a:pt x="0" y="19304"/>
                  </a:lnTo>
                  <a:cubicBezTo>
                    <a:pt x="0" y="14184"/>
                    <a:pt x="2034" y="9274"/>
                    <a:pt x="5654" y="5654"/>
                  </a:cubicBezTo>
                  <a:cubicBezTo>
                    <a:pt x="9274" y="2034"/>
                    <a:pt x="14184" y="0"/>
                    <a:pt x="19304" y="0"/>
                  </a:cubicBezTo>
                  <a:close/>
                </a:path>
              </a:pathLst>
            </a:custGeom>
            <a:solidFill>
              <a:srgbClr val="F8B31F"/>
            </a:solidFill>
          </p:spPr>
        </p:sp>
        <p:sp>
          <p:nvSpPr>
            <p:cNvPr name="TextBox 20" id="20"/>
            <p:cNvSpPr txBox="true"/>
            <p:nvPr/>
          </p:nvSpPr>
          <p:spPr>
            <a:xfrm>
              <a:off x="0" y="-66675"/>
              <a:ext cx="699488" cy="243454"/>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2786939" y="9540136"/>
            <a:ext cx="23861879" cy="1715718"/>
            <a:chOff x="0" y="0"/>
            <a:chExt cx="6284610" cy="451876"/>
          </a:xfrm>
        </p:grpSpPr>
        <p:sp>
          <p:nvSpPr>
            <p:cNvPr name="Freeform 22" id="22"/>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23" id="23"/>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24" id="24"/>
          <p:cNvSpPr/>
          <p:nvPr/>
        </p:nvSpPr>
        <p:spPr>
          <a:xfrm flipH="false" flipV="false" rot="0">
            <a:off x="526424" y="1251176"/>
            <a:ext cx="7335729" cy="9722051"/>
          </a:xfrm>
          <a:custGeom>
            <a:avLst/>
            <a:gdLst/>
            <a:ahLst/>
            <a:cxnLst/>
            <a:rect r="r" b="b" t="t" l="l"/>
            <a:pathLst>
              <a:path h="9722051" w="7335729">
                <a:moveTo>
                  <a:pt x="0" y="0"/>
                </a:moveTo>
                <a:lnTo>
                  <a:pt x="7335729" y="0"/>
                </a:lnTo>
                <a:lnTo>
                  <a:pt x="7335729" y="9722051"/>
                </a:lnTo>
                <a:lnTo>
                  <a:pt x="0" y="9722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4194289" y="3859973"/>
            <a:ext cx="5597411" cy="7192935"/>
          </a:xfrm>
          <a:custGeom>
            <a:avLst/>
            <a:gdLst/>
            <a:ahLst/>
            <a:cxnLst/>
            <a:rect r="r" b="b" t="t" l="l"/>
            <a:pathLst>
              <a:path h="7192935" w="5597411">
                <a:moveTo>
                  <a:pt x="0" y="0"/>
                </a:moveTo>
                <a:lnTo>
                  <a:pt x="5597411" y="0"/>
                </a:lnTo>
                <a:lnTo>
                  <a:pt x="5597411" y="7192935"/>
                </a:lnTo>
                <a:lnTo>
                  <a:pt x="0" y="71929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8896724" y="260486"/>
            <a:ext cx="7464470" cy="2847012"/>
          </a:xfrm>
          <a:prstGeom prst="rect">
            <a:avLst/>
          </a:prstGeom>
        </p:spPr>
        <p:txBody>
          <a:bodyPr anchor="t" rtlCol="false" tIns="0" lIns="0" bIns="0" rIns="0">
            <a:spAutoFit/>
          </a:bodyPr>
          <a:lstStyle/>
          <a:p>
            <a:pPr algn="l">
              <a:lnSpc>
                <a:spcPts val="10764"/>
              </a:lnSpc>
            </a:pPr>
            <a:r>
              <a:rPr lang="en-US" sz="12094">
                <a:solidFill>
                  <a:srgbClr val="FFFFFF"/>
                </a:solidFill>
                <a:latin typeface="Kooperativ"/>
                <a:ea typeface="Kooperativ"/>
                <a:cs typeface="Kooperativ"/>
                <a:sym typeface="Kooperativ"/>
              </a:rPr>
              <a:t>List of contents</a:t>
            </a:r>
          </a:p>
        </p:txBody>
      </p:sp>
      <p:sp>
        <p:nvSpPr>
          <p:cNvPr name="Freeform 27" id="27"/>
          <p:cNvSpPr/>
          <p:nvPr/>
        </p:nvSpPr>
        <p:spPr>
          <a:xfrm flipH="false" flipV="false" rot="266846">
            <a:off x="7806792" y="1259904"/>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110629">
            <a:off x="15835807" y="788032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387305">
            <a:off x="15917499" y="840618"/>
            <a:ext cx="2485981" cy="1889345"/>
          </a:xfrm>
          <a:custGeom>
            <a:avLst/>
            <a:gdLst/>
            <a:ahLst/>
            <a:cxnLst/>
            <a:rect r="r" b="b" t="t" l="l"/>
            <a:pathLst>
              <a:path h="1889345" w="2485981">
                <a:moveTo>
                  <a:pt x="0" y="0"/>
                </a:moveTo>
                <a:lnTo>
                  <a:pt x="2485980" y="0"/>
                </a:lnTo>
                <a:lnTo>
                  <a:pt x="2485980" y="1889345"/>
                </a:lnTo>
                <a:lnTo>
                  <a:pt x="0" y="18893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387305">
            <a:off x="468963" y="4210695"/>
            <a:ext cx="1744110" cy="1325524"/>
          </a:xfrm>
          <a:custGeom>
            <a:avLst/>
            <a:gdLst/>
            <a:ahLst/>
            <a:cxnLst/>
            <a:rect r="r" b="b" t="t" l="l"/>
            <a:pathLst>
              <a:path h="1325524" w="1744110">
                <a:moveTo>
                  <a:pt x="0" y="0"/>
                </a:moveTo>
                <a:lnTo>
                  <a:pt x="1744110" y="0"/>
                </a:lnTo>
                <a:lnTo>
                  <a:pt x="1744110" y="1325523"/>
                </a:lnTo>
                <a:lnTo>
                  <a:pt x="0" y="13255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31" id="31"/>
          <p:cNvGrpSpPr/>
          <p:nvPr/>
        </p:nvGrpSpPr>
        <p:grpSpPr>
          <a:xfrm rot="0">
            <a:off x="13325320" y="6498236"/>
            <a:ext cx="3366022" cy="810864"/>
            <a:chOff x="0" y="0"/>
            <a:chExt cx="733837" cy="176779"/>
          </a:xfrm>
        </p:grpSpPr>
        <p:sp>
          <p:nvSpPr>
            <p:cNvPr name="Freeform 32" id="32"/>
            <p:cNvSpPr/>
            <p:nvPr/>
          </p:nvSpPr>
          <p:spPr>
            <a:xfrm flipH="false" flipV="false" rot="0">
              <a:off x="0" y="0"/>
              <a:ext cx="733837" cy="176779"/>
            </a:xfrm>
            <a:custGeom>
              <a:avLst/>
              <a:gdLst/>
              <a:ahLst/>
              <a:cxnLst/>
              <a:rect r="r" b="b" t="t" l="l"/>
              <a:pathLst>
                <a:path h="176779" w="733837">
                  <a:moveTo>
                    <a:pt x="18400" y="0"/>
                  </a:moveTo>
                  <a:lnTo>
                    <a:pt x="715436" y="0"/>
                  </a:lnTo>
                  <a:cubicBezTo>
                    <a:pt x="725599" y="0"/>
                    <a:pt x="733837" y="8238"/>
                    <a:pt x="733837" y="18400"/>
                  </a:cubicBezTo>
                  <a:lnTo>
                    <a:pt x="733837" y="158379"/>
                  </a:lnTo>
                  <a:cubicBezTo>
                    <a:pt x="733837" y="163259"/>
                    <a:pt x="731898" y="167939"/>
                    <a:pt x="728447" y="171390"/>
                  </a:cubicBezTo>
                  <a:cubicBezTo>
                    <a:pt x="724997" y="174840"/>
                    <a:pt x="720316" y="176779"/>
                    <a:pt x="715436" y="176779"/>
                  </a:cubicBezTo>
                  <a:lnTo>
                    <a:pt x="18400" y="176779"/>
                  </a:lnTo>
                  <a:cubicBezTo>
                    <a:pt x="8238" y="176779"/>
                    <a:pt x="0" y="168541"/>
                    <a:pt x="0" y="158379"/>
                  </a:cubicBezTo>
                  <a:lnTo>
                    <a:pt x="0" y="18400"/>
                  </a:lnTo>
                  <a:cubicBezTo>
                    <a:pt x="0" y="8238"/>
                    <a:pt x="8238" y="0"/>
                    <a:pt x="18400" y="0"/>
                  </a:cubicBezTo>
                  <a:close/>
                </a:path>
              </a:pathLst>
            </a:custGeom>
            <a:solidFill>
              <a:srgbClr val="F8B31F"/>
            </a:solidFill>
          </p:spPr>
        </p:sp>
        <p:sp>
          <p:nvSpPr>
            <p:cNvPr name="TextBox 33" id="33"/>
            <p:cNvSpPr txBox="true"/>
            <p:nvPr/>
          </p:nvSpPr>
          <p:spPr>
            <a:xfrm>
              <a:off x="0" y="-66675"/>
              <a:ext cx="733837" cy="243454"/>
            </a:xfrm>
            <a:prstGeom prst="rect">
              <a:avLst/>
            </a:prstGeom>
          </p:spPr>
          <p:txBody>
            <a:bodyPr anchor="ctr" rtlCol="false" tIns="50800" lIns="50800" bIns="50800" rIns="50800"/>
            <a:lstStyle/>
            <a:p>
              <a:pPr algn="ctr">
                <a:lnSpc>
                  <a:spcPts val="2800"/>
                </a:lnSpc>
              </a:pPr>
            </a:p>
          </p:txBody>
        </p:sp>
      </p:grpSp>
      <p:grpSp>
        <p:nvGrpSpPr>
          <p:cNvPr name="Group 34" id="34"/>
          <p:cNvGrpSpPr/>
          <p:nvPr/>
        </p:nvGrpSpPr>
        <p:grpSpPr>
          <a:xfrm rot="0">
            <a:off x="9420491" y="7558062"/>
            <a:ext cx="3208467" cy="810864"/>
            <a:chOff x="0" y="0"/>
            <a:chExt cx="699488" cy="176779"/>
          </a:xfrm>
        </p:grpSpPr>
        <p:sp>
          <p:nvSpPr>
            <p:cNvPr name="Freeform 35" id="35"/>
            <p:cNvSpPr/>
            <p:nvPr/>
          </p:nvSpPr>
          <p:spPr>
            <a:xfrm flipH="false" flipV="false" rot="0">
              <a:off x="0" y="0"/>
              <a:ext cx="699488" cy="176779"/>
            </a:xfrm>
            <a:custGeom>
              <a:avLst/>
              <a:gdLst/>
              <a:ahLst/>
              <a:cxnLst/>
              <a:rect r="r" b="b" t="t" l="l"/>
              <a:pathLst>
                <a:path h="176779" w="699488">
                  <a:moveTo>
                    <a:pt x="19304" y="0"/>
                  </a:moveTo>
                  <a:lnTo>
                    <a:pt x="680184" y="0"/>
                  </a:lnTo>
                  <a:cubicBezTo>
                    <a:pt x="690845" y="0"/>
                    <a:pt x="699488" y="8643"/>
                    <a:pt x="699488" y="19304"/>
                  </a:cubicBezTo>
                  <a:lnTo>
                    <a:pt x="699488" y="157475"/>
                  </a:lnTo>
                  <a:cubicBezTo>
                    <a:pt x="699488" y="162595"/>
                    <a:pt x="697454" y="167505"/>
                    <a:pt x="693834" y="171125"/>
                  </a:cubicBezTo>
                  <a:cubicBezTo>
                    <a:pt x="690214" y="174745"/>
                    <a:pt x="685304" y="176779"/>
                    <a:pt x="680184" y="176779"/>
                  </a:cubicBezTo>
                  <a:lnTo>
                    <a:pt x="19304" y="176779"/>
                  </a:lnTo>
                  <a:cubicBezTo>
                    <a:pt x="14184" y="176779"/>
                    <a:pt x="9274" y="174745"/>
                    <a:pt x="5654" y="171125"/>
                  </a:cubicBezTo>
                  <a:cubicBezTo>
                    <a:pt x="2034" y="167505"/>
                    <a:pt x="0" y="162595"/>
                    <a:pt x="0" y="157475"/>
                  </a:cubicBezTo>
                  <a:lnTo>
                    <a:pt x="0" y="19304"/>
                  </a:lnTo>
                  <a:cubicBezTo>
                    <a:pt x="0" y="14184"/>
                    <a:pt x="2034" y="9274"/>
                    <a:pt x="5654" y="5654"/>
                  </a:cubicBezTo>
                  <a:cubicBezTo>
                    <a:pt x="9274" y="2034"/>
                    <a:pt x="14184" y="0"/>
                    <a:pt x="19304" y="0"/>
                  </a:cubicBezTo>
                  <a:close/>
                </a:path>
              </a:pathLst>
            </a:custGeom>
            <a:solidFill>
              <a:srgbClr val="F8B31F"/>
            </a:solidFill>
          </p:spPr>
        </p:sp>
        <p:sp>
          <p:nvSpPr>
            <p:cNvPr name="TextBox 36" id="36"/>
            <p:cNvSpPr txBox="true"/>
            <p:nvPr/>
          </p:nvSpPr>
          <p:spPr>
            <a:xfrm>
              <a:off x="0" y="-66675"/>
              <a:ext cx="699488" cy="243454"/>
            </a:xfrm>
            <a:prstGeom prst="rect">
              <a:avLst/>
            </a:prstGeom>
          </p:spPr>
          <p:txBody>
            <a:bodyPr anchor="ctr" rtlCol="false" tIns="50800" lIns="50800" bIns="50800" rIns="50800"/>
            <a:lstStyle/>
            <a:p>
              <a:pPr algn="ctr">
                <a:lnSpc>
                  <a:spcPts val="2800"/>
                </a:lnSpc>
              </a:pPr>
            </a:p>
          </p:txBody>
        </p:sp>
      </p:grpSp>
      <p:grpSp>
        <p:nvGrpSpPr>
          <p:cNvPr name="Group 37" id="37"/>
          <p:cNvGrpSpPr/>
          <p:nvPr/>
        </p:nvGrpSpPr>
        <p:grpSpPr>
          <a:xfrm rot="0">
            <a:off x="13325320" y="7594849"/>
            <a:ext cx="3208467" cy="810864"/>
            <a:chOff x="0" y="0"/>
            <a:chExt cx="699488" cy="176779"/>
          </a:xfrm>
        </p:grpSpPr>
        <p:sp>
          <p:nvSpPr>
            <p:cNvPr name="Freeform 38" id="38"/>
            <p:cNvSpPr/>
            <p:nvPr/>
          </p:nvSpPr>
          <p:spPr>
            <a:xfrm flipH="false" flipV="false" rot="0">
              <a:off x="0" y="0"/>
              <a:ext cx="699488" cy="176779"/>
            </a:xfrm>
            <a:custGeom>
              <a:avLst/>
              <a:gdLst/>
              <a:ahLst/>
              <a:cxnLst/>
              <a:rect r="r" b="b" t="t" l="l"/>
              <a:pathLst>
                <a:path h="176779" w="699488">
                  <a:moveTo>
                    <a:pt x="19304" y="0"/>
                  </a:moveTo>
                  <a:lnTo>
                    <a:pt x="680184" y="0"/>
                  </a:lnTo>
                  <a:cubicBezTo>
                    <a:pt x="690845" y="0"/>
                    <a:pt x="699488" y="8643"/>
                    <a:pt x="699488" y="19304"/>
                  </a:cubicBezTo>
                  <a:lnTo>
                    <a:pt x="699488" y="157475"/>
                  </a:lnTo>
                  <a:cubicBezTo>
                    <a:pt x="699488" y="162595"/>
                    <a:pt x="697454" y="167505"/>
                    <a:pt x="693834" y="171125"/>
                  </a:cubicBezTo>
                  <a:cubicBezTo>
                    <a:pt x="690214" y="174745"/>
                    <a:pt x="685304" y="176779"/>
                    <a:pt x="680184" y="176779"/>
                  </a:cubicBezTo>
                  <a:lnTo>
                    <a:pt x="19304" y="176779"/>
                  </a:lnTo>
                  <a:cubicBezTo>
                    <a:pt x="14184" y="176779"/>
                    <a:pt x="9274" y="174745"/>
                    <a:pt x="5654" y="171125"/>
                  </a:cubicBezTo>
                  <a:cubicBezTo>
                    <a:pt x="2034" y="167505"/>
                    <a:pt x="0" y="162595"/>
                    <a:pt x="0" y="157475"/>
                  </a:cubicBezTo>
                  <a:lnTo>
                    <a:pt x="0" y="19304"/>
                  </a:lnTo>
                  <a:cubicBezTo>
                    <a:pt x="0" y="14184"/>
                    <a:pt x="2034" y="9274"/>
                    <a:pt x="5654" y="5654"/>
                  </a:cubicBezTo>
                  <a:cubicBezTo>
                    <a:pt x="9274" y="2034"/>
                    <a:pt x="14184" y="0"/>
                    <a:pt x="19304" y="0"/>
                  </a:cubicBezTo>
                  <a:close/>
                </a:path>
              </a:pathLst>
            </a:custGeom>
            <a:solidFill>
              <a:srgbClr val="F8B31F"/>
            </a:solidFill>
          </p:spPr>
        </p:sp>
        <p:sp>
          <p:nvSpPr>
            <p:cNvPr name="TextBox 39" id="39"/>
            <p:cNvSpPr txBox="true"/>
            <p:nvPr/>
          </p:nvSpPr>
          <p:spPr>
            <a:xfrm>
              <a:off x="0" y="-66675"/>
              <a:ext cx="699488" cy="243454"/>
            </a:xfrm>
            <a:prstGeom prst="rect">
              <a:avLst/>
            </a:prstGeom>
          </p:spPr>
          <p:txBody>
            <a:bodyPr anchor="ctr" rtlCol="false" tIns="50800" lIns="50800" bIns="50800" rIns="50800"/>
            <a:lstStyle/>
            <a:p>
              <a:pPr algn="ctr">
                <a:lnSpc>
                  <a:spcPts val="2800"/>
                </a:lnSpc>
              </a:pPr>
            </a:p>
          </p:txBody>
        </p:sp>
      </p:grpSp>
      <p:grpSp>
        <p:nvGrpSpPr>
          <p:cNvPr name="Group 40" id="40"/>
          <p:cNvGrpSpPr/>
          <p:nvPr/>
        </p:nvGrpSpPr>
        <p:grpSpPr>
          <a:xfrm rot="0">
            <a:off x="9420491" y="8603717"/>
            <a:ext cx="3208467" cy="810864"/>
            <a:chOff x="0" y="0"/>
            <a:chExt cx="699488" cy="176779"/>
          </a:xfrm>
        </p:grpSpPr>
        <p:sp>
          <p:nvSpPr>
            <p:cNvPr name="Freeform 41" id="41"/>
            <p:cNvSpPr/>
            <p:nvPr/>
          </p:nvSpPr>
          <p:spPr>
            <a:xfrm flipH="false" flipV="false" rot="0">
              <a:off x="0" y="0"/>
              <a:ext cx="699488" cy="176779"/>
            </a:xfrm>
            <a:custGeom>
              <a:avLst/>
              <a:gdLst/>
              <a:ahLst/>
              <a:cxnLst/>
              <a:rect r="r" b="b" t="t" l="l"/>
              <a:pathLst>
                <a:path h="176779" w="699488">
                  <a:moveTo>
                    <a:pt x="19304" y="0"/>
                  </a:moveTo>
                  <a:lnTo>
                    <a:pt x="680184" y="0"/>
                  </a:lnTo>
                  <a:cubicBezTo>
                    <a:pt x="690845" y="0"/>
                    <a:pt x="699488" y="8643"/>
                    <a:pt x="699488" y="19304"/>
                  </a:cubicBezTo>
                  <a:lnTo>
                    <a:pt x="699488" y="157475"/>
                  </a:lnTo>
                  <a:cubicBezTo>
                    <a:pt x="699488" y="162595"/>
                    <a:pt x="697454" y="167505"/>
                    <a:pt x="693834" y="171125"/>
                  </a:cubicBezTo>
                  <a:cubicBezTo>
                    <a:pt x="690214" y="174745"/>
                    <a:pt x="685304" y="176779"/>
                    <a:pt x="680184" y="176779"/>
                  </a:cubicBezTo>
                  <a:lnTo>
                    <a:pt x="19304" y="176779"/>
                  </a:lnTo>
                  <a:cubicBezTo>
                    <a:pt x="14184" y="176779"/>
                    <a:pt x="9274" y="174745"/>
                    <a:pt x="5654" y="171125"/>
                  </a:cubicBezTo>
                  <a:cubicBezTo>
                    <a:pt x="2034" y="167505"/>
                    <a:pt x="0" y="162595"/>
                    <a:pt x="0" y="157475"/>
                  </a:cubicBezTo>
                  <a:lnTo>
                    <a:pt x="0" y="19304"/>
                  </a:lnTo>
                  <a:cubicBezTo>
                    <a:pt x="0" y="14184"/>
                    <a:pt x="2034" y="9274"/>
                    <a:pt x="5654" y="5654"/>
                  </a:cubicBezTo>
                  <a:cubicBezTo>
                    <a:pt x="9274" y="2034"/>
                    <a:pt x="14184" y="0"/>
                    <a:pt x="19304" y="0"/>
                  </a:cubicBezTo>
                  <a:close/>
                </a:path>
              </a:pathLst>
            </a:custGeom>
            <a:solidFill>
              <a:srgbClr val="F8B31F"/>
            </a:solidFill>
          </p:spPr>
        </p:sp>
        <p:sp>
          <p:nvSpPr>
            <p:cNvPr name="TextBox 42" id="42"/>
            <p:cNvSpPr txBox="true"/>
            <p:nvPr/>
          </p:nvSpPr>
          <p:spPr>
            <a:xfrm>
              <a:off x="0" y="-66675"/>
              <a:ext cx="699488" cy="243454"/>
            </a:xfrm>
            <a:prstGeom prst="rect">
              <a:avLst/>
            </a:prstGeom>
          </p:spPr>
          <p:txBody>
            <a:bodyPr anchor="ctr" rtlCol="false" tIns="50800" lIns="50800" bIns="50800" rIns="50800"/>
            <a:lstStyle/>
            <a:p>
              <a:pPr algn="ctr">
                <a:lnSpc>
                  <a:spcPts val="2800"/>
                </a:lnSpc>
              </a:pPr>
            </a:p>
          </p:txBody>
        </p:sp>
      </p:grpSp>
      <p:grpSp>
        <p:nvGrpSpPr>
          <p:cNvPr name="Group 43" id="43"/>
          <p:cNvGrpSpPr/>
          <p:nvPr/>
        </p:nvGrpSpPr>
        <p:grpSpPr>
          <a:xfrm rot="0">
            <a:off x="13325320" y="8656124"/>
            <a:ext cx="3366022" cy="810864"/>
            <a:chOff x="0" y="0"/>
            <a:chExt cx="733837" cy="176779"/>
          </a:xfrm>
        </p:grpSpPr>
        <p:sp>
          <p:nvSpPr>
            <p:cNvPr name="Freeform 44" id="44"/>
            <p:cNvSpPr/>
            <p:nvPr/>
          </p:nvSpPr>
          <p:spPr>
            <a:xfrm flipH="false" flipV="false" rot="0">
              <a:off x="0" y="0"/>
              <a:ext cx="733837" cy="176779"/>
            </a:xfrm>
            <a:custGeom>
              <a:avLst/>
              <a:gdLst/>
              <a:ahLst/>
              <a:cxnLst/>
              <a:rect r="r" b="b" t="t" l="l"/>
              <a:pathLst>
                <a:path h="176779" w="733837">
                  <a:moveTo>
                    <a:pt x="18400" y="0"/>
                  </a:moveTo>
                  <a:lnTo>
                    <a:pt x="715436" y="0"/>
                  </a:lnTo>
                  <a:cubicBezTo>
                    <a:pt x="725599" y="0"/>
                    <a:pt x="733837" y="8238"/>
                    <a:pt x="733837" y="18400"/>
                  </a:cubicBezTo>
                  <a:lnTo>
                    <a:pt x="733837" y="158379"/>
                  </a:lnTo>
                  <a:cubicBezTo>
                    <a:pt x="733837" y="163259"/>
                    <a:pt x="731898" y="167939"/>
                    <a:pt x="728447" y="171390"/>
                  </a:cubicBezTo>
                  <a:cubicBezTo>
                    <a:pt x="724997" y="174840"/>
                    <a:pt x="720316" y="176779"/>
                    <a:pt x="715436" y="176779"/>
                  </a:cubicBezTo>
                  <a:lnTo>
                    <a:pt x="18400" y="176779"/>
                  </a:lnTo>
                  <a:cubicBezTo>
                    <a:pt x="8238" y="176779"/>
                    <a:pt x="0" y="168541"/>
                    <a:pt x="0" y="158379"/>
                  </a:cubicBezTo>
                  <a:lnTo>
                    <a:pt x="0" y="18400"/>
                  </a:lnTo>
                  <a:cubicBezTo>
                    <a:pt x="0" y="8238"/>
                    <a:pt x="8238" y="0"/>
                    <a:pt x="18400" y="0"/>
                  </a:cubicBezTo>
                  <a:close/>
                </a:path>
              </a:pathLst>
            </a:custGeom>
            <a:solidFill>
              <a:srgbClr val="F8B31F"/>
            </a:solidFill>
          </p:spPr>
        </p:sp>
        <p:sp>
          <p:nvSpPr>
            <p:cNvPr name="TextBox 45" id="45"/>
            <p:cNvSpPr txBox="true"/>
            <p:nvPr/>
          </p:nvSpPr>
          <p:spPr>
            <a:xfrm>
              <a:off x="0" y="-66675"/>
              <a:ext cx="733837" cy="243454"/>
            </a:xfrm>
            <a:prstGeom prst="rect">
              <a:avLst/>
            </a:prstGeom>
          </p:spPr>
          <p:txBody>
            <a:bodyPr anchor="ctr" rtlCol="false" tIns="50800" lIns="50800" bIns="50800" rIns="50800"/>
            <a:lstStyle/>
            <a:p>
              <a:pPr algn="ctr">
                <a:lnSpc>
                  <a:spcPts val="2800"/>
                </a:lnSpc>
              </a:pPr>
            </a:p>
          </p:txBody>
        </p:sp>
      </p:grpSp>
      <p:sp>
        <p:nvSpPr>
          <p:cNvPr name="TextBox 46" id="46"/>
          <p:cNvSpPr txBox="true"/>
          <p:nvPr/>
        </p:nvSpPr>
        <p:spPr>
          <a:xfrm rot="0">
            <a:off x="9420491" y="5600102"/>
            <a:ext cx="3208467" cy="442247"/>
          </a:xfrm>
          <a:prstGeom prst="rect">
            <a:avLst/>
          </a:prstGeom>
        </p:spPr>
        <p:txBody>
          <a:bodyPr anchor="t" rtlCol="false" tIns="0" lIns="0" bIns="0" rIns="0">
            <a:spAutoFit/>
          </a:bodyPr>
          <a:lstStyle/>
          <a:p>
            <a:pPr algn="ctr">
              <a:lnSpc>
                <a:spcPts val="3449"/>
              </a:lnSpc>
              <a:spcBef>
                <a:spcPct val="0"/>
              </a:spcBef>
            </a:pPr>
            <a:r>
              <a:rPr lang="en-US" b="true" sz="2463">
                <a:solidFill>
                  <a:srgbClr val="000000"/>
                </a:solidFill>
                <a:latin typeface="Poppins Bold"/>
                <a:ea typeface="Poppins Bold"/>
                <a:cs typeface="Poppins Bold"/>
                <a:sym typeface="Poppins Bold"/>
              </a:rPr>
              <a:t>Database Structure</a:t>
            </a:r>
          </a:p>
        </p:txBody>
      </p:sp>
      <p:sp>
        <p:nvSpPr>
          <p:cNvPr name="TextBox 47" id="47"/>
          <p:cNvSpPr txBox="true"/>
          <p:nvPr/>
        </p:nvSpPr>
        <p:spPr>
          <a:xfrm rot="0">
            <a:off x="9420491" y="6649090"/>
            <a:ext cx="3208467" cy="442247"/>
          </a:xfrm>
          <a:prstGeom prst="rect">
            <a:avLst/>
          </a:prstGeom>
        </p:spPr>
        <p:txBody>
          <a:bodyPr anchor="t" rtlCol="false" tIns="0" lIns="0" bIns="0" rIns="0">
            <a:spAutoFit/>
          </a:bodyPr>
          <a:lstStyle/>
          <a:p>
            <a:pPr algn="ctr">
              <a:lnSpc>
                <a:spcPts val="3449"/>
              </a:lnSpc>
              <a:spcBef>
                <a:spcPct val="0"/>
              </a:spcBef>
            </a:pPr>
            <a:r>
              <a:rPr lang="en-US" b="true" sz="2463">
                <a:solidFill>
                  <a:srgbClr val="000000"/>
                </a:solidFill>
                <a:latin typeface="Poppins Bold"/>
                <a:ea typeface="Poppins Bold"/>
                <a:cs typeface="Poppins Bold"/>
                <a:sym typeface="Poppins Bold"/>
              </a:rPr>
              <a:t>Table Structures</a:t>
            </a:r>
          </a:p>
        </p:txBody>
      </p:sp>
      <p:sp>
        <p:nvSpPr>
          <p:cNvPr name="TextBox 48" id="48"/>
          <p:cNvSpPr txBox="true"/>
          <p:nvPr/>
        </p:nvSpPr>
        <p:spPr>
          <a:xfrm rot="0">
            <a:off x="9420491" y="7704270"/>
            <a:ext cx="3208467" cy="442247"/>
          </a:xfrm>
          <a:prstGeom prst="rect">
            <a:avLst/>
          </a:prstGeom>
        </p:spPr>
        <p:txBody>
          <a:bodyPr anchor="t" rtlCol="false" tIns="0" lIns="0" bIns="0" rIns="0">
            <a:spAutoFit/>
          </a:bodyPr>
          <a:lstStyle/>
          <a:p>
            <a:pPr algn="ctr">
              <a:lnSpc>
                <a:spcPts val="3449"/>
              </a:lnSpc>
              <a:spcBef>
                <a:spcPct val="0"/>
              </a:spcBef>
            </a:pPr>
            <a:r>
              <a:rPr lang="en-US" b="true" sz="2463">
                <a:solidFill>
                  <a:srgbClr val="000000"/>
                </a:solidFill>
                <a:latin typeface="Poppins Bold"/>
                <a:ea typeface="Poppins Bold"/>
                <a:cs typeface="Poppins Bold"/>
                <a:sym typeface="Poppins Bold"/>
              </a:rPr>
              <a:t>SQL Queries</a:t>
            </a:r>
          </a:p>
        </p:txBody>
      </p:sp>
      <p:sp>
        <p:nvSpPr>
          <p:cNvPr name="TextBox 49" id="49"/>
          <p:cNvSpPr txBox="true"/>
          <p:nvPr/>
        </p:nvSpPr>
        <p:spPr>
          <a:xfrm rot="0">
            <a:off x="9420491" y="8535613"/>
            <a:ext cx="3208467" cy="870872"/>
          </a:xfrm>
          <a:prstGeom prst="rect">
            <a:avLst/>
          </a:prstGeom>
        </p:spPr>
        <p:txBody>
          <a:bodyPr anchor="t" rtlCol="false" tIns="0" lIns="0" bIns="0" rIns="0">
            <a:spAutoFit/>
          </a:bodyPr>
          <a:lstStyle/>
          <a:p>
            <a:pPr algn="ctr">
              <a:lnSpc>
                <a:spcPts val="3449"/>
              </a:lnSpc>
              <a:spcBef>
                <a:spcPct val="0"/>
              </a:spcBef>
            </a:pPr>
            <a:r>
              <a:rPr lang="en-US" b="true" sz="2463">
                <a:solidFill>
                  <a:srgbClr val="000000"/>
                </a:solidFill>
                <a:latin typeface="Poppins Bold"/>
                <a:ea typeface="Poppins Bold"/>
                <a:cs typeface="Poppins Bold"/>
                <a:sym typeface="Poppins Bold"/>
              </a:rPr>
              <a:t>Intermediate SQL Queries</a:t>
            </a:r>
          </a:p>
        </p:txBody>
      </p:sp>
      <p:sp>
        <p:nvSpPr>
          <p:cNvPr name="TextBox 50" id="50"/>
          <p:cNvSpPr txBox="true"/>
          <p:nvPr/>
        </p:nvSpPr>
        <p:spPr>
          <a:xfrm rot="0">
            <a:off x="13294216" y="4256436"/>
            <a:ext cx="3208467" cy="870872"/>
          </a:xfrm>
          <a:prstGeom prst="rect">
            <a:avLst/>
          </a:prstGeom>
        </p:spPr>
        <p:txBody>
          <a:bodyPr anchor="t" rtlCol="false" tIns="0" lIns="0" bIns="0" rIns="0">
            <a:spAutoFit/>
          </a:bodyPr>
          <a:lstStyle/>
          <a:p>
            <a:pPr algn="ctr">
              <a:lnSpc>
                <a:spcPts val="3449"/>
              </a:lnSpc>
              <a:spcBef>
                <a:spcPct val="0"/>
              </a:spcBef>
            </a:pPr>
            <a:r>
              <a:rPr lang="en-US" b="true" sz="2463">
                <a:solidFill>
                  <a:srgbClr val="000000"/>
                </a:solidFill>
                <a:latin typeface="Poppins Bold"/>
                <a:ea typeface="Poppins Bold"/>
                <a:cs typeface="Poppins Bold"/>
                <a:sym typeface="Poppins Bold"/>
              </a:rPr>
              <a:t>Advanced SQL Queries</a:t>
            </a:r>
          </a:p>
        </p:txBody>
      </p:sp>
      <p:sp>
        <p:nvSpPr>
          <p:cNvPr name="TextBox 51" id="51"/>
          <p:cNvSpPr txBox="true"/>
          <p:nvPr/>
        </p:nvSpPr>
        <p:spPr>
          <a:xfrm rot="0">
            <a:off x="13294216" y="5585930"/>
            <a:ext cx="3208467" cy="442247"/>
          </a:xfrm>
          <a:prstGeom prst="rect">
            <a:avLst/>
          </a:prstGeom>
        </p:spPr>
        <p:txBody>
          <a:bodyPr anchor="t" rtlCol="false" tIns="0" lIns="0" bIns="0" rIns="0">
            <a:spAutoFit/>
          </a:bodyPr>
          <a:lstStyle/>
          <a:p>
            <a:pPr algn="ctr">
              <a:lnSpc>
                <a:spcPts val="3449"/>
              </a:lnSpc>
              <a:spcBef>
                <a:spcPct val="0"/>
              </a:spcBef>
            </a:pPr>
            <a:r>
              <a:rPr lang="en-US" b="true" sz="2463">
                <a:solidFill>
                  <a:srgbClr val="000000"/>
                </a:solidFill>
                <a:latin typeface="Poppins Bold"/>
                <a:ea typeface="Poppins Bold"/>
                <a:cs typeface="Poppins Bold"/>
                <a:sym typeface="Poppins Bold"/>
              </a:rPr>
              <a:t> Project Tools</a:t>
            </a:r>
          </a:p>
        </p:txBody>
      </p:sp>
      <p:sp>
        <p:nvSpPr>
          <p:cNvPr name="TextBox 52" id="52"/>
          <p:cNvSpPr txBox="true"/>
          <p:nvPr/>
        </p:nvSpPr>
        <p:spPr>
          <a:xfrm rot="0">
            <a:off x="13388546" y="6649090"/>
            <a:ext cx="3239572" cy="442247"/>
          </a:xfrm>
          <a:prstGeom prst="rect">
            <a:avLst/>
          </a:prstGeom>
        </p:spPr>
        <p:txBody>
          <a:bodyPr anchor="t" rtlCol="false" tIns="0" lIns="0" bIns="0" rIns="0">
            <a:spAutoFit/>
          </a:bodyPr>
          <a:lstStyle/>
          <a:p>
            <a:pPr algn="ctr">
              <a:lnSpc>
                <a:spcPts val="3449"/>
              </a:lnSpc>
              <a:spcBef>
                <a:spcPct val="0"/>
              </a:spcBef>
            </a:pPr>
            <a:r>
              <a:rPr lang="en-US" b="true" sz="2463">
                <a:solidFill>
                  <a:srgbClr val="000000"/>
                </a:solidFill>
                <a:latin typeface="Poppins Bold"/>
                <a:ea typeface="Poppins Bold"/>
                <a:cs typeface="Poppins Bold"/>
                <a:sym typeface="Poppins Bold"/>
              </a:rPr>
              <a:t>Results and Insights</a:t>
            </a:r>
          </a:p>
        </p:txBody>
      </p:sp>
      <p:sp>
        <p:nvSpPr>
          <p:cNvPr name="TextBox 53" id="53"/>
          <p:cNvSpPr txBox="true"/>
          <p:nvPr/>
        </p:nvSpPr>
        <p:spPr>
          <a:xfrm rot="0">
            <a:off x="13325320" y="7741058"/>
            <a:ext cx="3208467" cy="442247"/>
          </a:xfrm>
          <a:prstGeom prst="rect">
            <a:avLst/>
          </a:prstGeom>
        </p:spPr>
        <p:txBody>
          <a:bodyPr anchor="t" rtlCol="false" tIns="0" lIns="0" bIns="0" rIns="0">
            <a:spAutoFit/>
          </a:bodyPr>
          <a:lstStyle/>
          <a:p>
            <a:pPr algn="ctr">
              <a:lnSpc>
                <a:spcPts val="3449"/>
              </a:lnSpc>
              <a:spcBef>
                <a:spcPct val="0"/>
              </a:spcBef>
            </a:pPr>
            <a:r>
              <a:rPr lang="en-US" b="true" sz="2463">
                <a:solidFill>
                  <a:srgbClr val="000000"/>
                </a:solidFill>
                <a:latin typeface="Poppins Bold"/>
                <a:ea typeface="Poppins Bold"/>
                <a:cs typeface="Poppins Bold"/>
                <a:sym typeface="Poppins Bold"/>
              </a:rPr>
              <a:t>Conclusion</a:t>
            </a:r>
          </a:p>
        </p:txBody>
      </p:sp>
      <p:sp>
        <p:nvSpPr>
          <p:cNvPr name="TextBox 54" id="54"/>
          <p:cNvSpPr txBox="true"/>
          <p:nvPr/>
        </p:nvSpPr>
        <p:spPr>
          <a:xfrm rot="0">
            <a:off x="13361756" y="8796238"/>
            <a:ext cx="3293150" cy="442247"/>
          </a:xfrm>
          <a:prstGeom prst="rect">
            <a:avLst/>
          </a:prstGeom>
        </p:spPr>
        <p:txBody>
          <a:bodyPr anchor="t" rtlCol="false" tIns="0" lIns="0" bIns="0" rIns="0">
            <a:spAutoFit/>
          </a:bodyPr>
          <a:lstStyle/>
          <a:p>
            <a:pPr algn="ctr">
              <a:lnSpc>
                <a:spcPts val="3449"/>
              </a:lnSpc>
              <a:spcBef>
                <a:spcPct val="0"/>
              </a:spcBef>
            </a:pPr>
            <a:r>
              <a:rPr lang="en-US" b="true" sz="2463">
                <a:solidFill>
                  <a:srgbClr val="000000"/>
                </a:solidFill>
                <a:latin typeface="Poppins Bold"/>
                <a:ea typeface="Poppins Bold"/>
                <a:cs typeface="Poppins Bold"/>
                <a:sym typeface="Poppins Bold"/>
              </a:rPr>
              <a:t>Contact Information</a:t>
            </a:r>
          </a:p>
        </p:txBody>
      </p:sp>
      <p:grpSp>
        <p:nvGrpSpPr>
          <p:cNvPr name="Group 55" id="55"/>
          <p:cNvGrpSpPr/>
          <p:nvPr/>
        </p:nvGrpSpPr>
        <p:grpSpPr>
          <a:xfrm rot="0">
            <a:off x="11321472" y="3375768"/>
            <a:ext cx="3208467" cy="810864"/>
            <a:chOff x="0" y="0"/>
            <a:chExt cx="699488" cy="176779"/>
          </a:xfrm>
        </p:grpSpPr>
        <p:sp>
          <p:nvSpPr>
            <p:cNvPr name="Freeform 56" id="56"/>
            <p:cNvSpPr/>
            <p:nvPr/>
          </p:nvSpPr>
          <p:spPr>
            <a:xfrm flipH="false" flipV="false" rot="0">
              <a:off x="0" y="0"/>
              <a:ext cx="699488" cy="176779"/>
            </a:xfrm>
            <a:custGeom>
              <a:avLst/>
              <a:gdLst/>
              <a:ahLst/>
              <a:cxnLst/>
              <a:rect r="r" b="b" t="t" l="l"/>
              <a:pathLst>
                <a:path h="176779" w="699488">
                  <a:moveTo>
                    <a:pt x="19304" y="0"/>
                  </a:moveTo>
                  <a:lnTo>
                    <a:pt x="680184" y="0"/>
                  </a:lnTo>
                  <a:cubicBezTo>
                    <a:pt x="690845" y="0"/>
                    <a:pt x="699488" y="8643"/>
                    <a:pt x="699488" y="19304"/>
                  </a:cubicBezTo>
                  <a:lnTo>
                    <a:pt x="699488" y="157475"/>
                  </a:lnTo>
                  <a:cubicBezTo>
                    <a:pt x="699488" y="162595"/>
                    <a:pt x="697454" y="167505"/>
                    <a:pt x="693834" y="171125"/>
                  </a:cubicBezTo>
                  <a:cubicBezTo>
                    <a:pt x="690214" y="174745"/>
                    <a:pt x="685304" y="176779"/>
                    <a:pt x="680184" y="176779"/>
                  </a:cubicBezTo>
                  <a:lnTo>
                    <a:pt x="19304" y="176779"/>
                  </a:lnTo>
                  <a:cubicBezTo>
                    <a:pt x="14184" y="176779"/>
                    <a:pt x="9274" y="174745"/>
                    <a:pt x="5654" y="171125"/>
                  </a:cubicBezTo>
                  <a:cubicBezTo>
                    <a:pt x="2034" y="167505"/>
                    <a:pt x="0" y="162595"/>
                    <a:pt x="0" y="157475"/>
                  </a:cubicBezTo>
                  <a:lnTo>
                    <a:pt x="0" y="19304"/>
                  </a:lnTo>
                  <a:cubicBezTo>
                    <a:pt x="0" y="14184"/>
                    <a:pt x="2034" y="9274"/>
                    <a:pt x="5654" y="5654"/>
                  </a:cubicBezTo>
                  <a:cubicBezTo>
                    <a:pt x="9274" y="2034"/>
                    <a:pt x="14184" y="0"/>
                    <a:pt x="19304" y="0"/>
                  </a:cubicBezTo>
                  <a:close/>
                </a:path>
              </a:pathLst>
            </a:custGeom>
            <a:solidFill>
              <a:srgbClr val="F8B31F"/>
            </a:solidFill>
          </p:spPr>
        </p:sp>
        <p:sp>
          <p:nvSpPr>
            <p:cNvPr name="TextBox 57" id="57"/>
            <p:cNvSpPr txBox="true"/>
            <p:nvPr/>
          </p:nvSpPr>
          <p:spPr>
            <a:xfrm>
              <a:off x="0" y="-66675"/>
              <a:ext cx="699488" cy="243454"/>
            </a:xfrm>
            <a:prstGeom prst="rect">
              <a:avLst/>
            </a:prstGeom>
          </p:spPr>
          <p:txBody>
            <a:bodyPr anchor="ctr" rtlCol="false" tIns="50800" lIns="50800" bIns="50800" rIns="50800"/>
            <a:lstStyle/>
            <a:p>
              <a:pPr algn="ctr">
                <a:lnSpc>
                  <a:spcPts val="2800"/>
                </a:lnSpc>
              </a:pPr>
            </a:p>
          </p:txBody>
        </p:sp>
      </p:grpSp>
      <p:sp>
        <p:nvSpPr>
          <p:cNvPr name="TextBox 58" id="58"/>
          <p:cNvSpPr txBox="true"/>
          <p:nvPr/>
        </p:nvSpPr>
        <p:spPr>
          <a:xfrm rot="0">
            <a:off x="11321472" y="3521976"/>
            <a:ext cx="3208467" cy="442247"/>
          </a:xfrm>
          <a:prstGeom prst="rect">
            <a:avLst/>
          </a:prstGeom>
        </p:spPr>
        <p:txBody>
          <a:bodyPr anchor="t" rtlCol="false" tIns="0" lIns="0" bIns="0" rIns="0">
            <a:spAutoFit/>
          </a:bodyPr>
          <a:lstStyle/>
          <a:p>
            <a:pPr algn="ctr">
              <a:lnSpc>
                <a:spcPts val="3449"/>
              </a:lnSpc>
              <a:spcBef>
                <a:spcPct val="0"/>
              </a:spcBef>
            </a:pPr>
            <a:r>
              <a:rPr lang="en-US" b="true" sz="2463" i="true">
                <a:solidFill>
                  <a:srgbClr val="000000"/>
                </a:solidFill>
                <a:latin typeface="Poppins Bold Italics"/>
                <a:ea typeface="Poppins Bold Italics"/>
                <a:cs typeface="Poppins Bold Italics"/>
                <a:sym typeface="Poppins Bold Italics"/>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4267586" y="-4799156"/>
            <a:ext cx="9752829" cy="9291786"/>
          </a:xfrm>
          <a:custGeom>
            <a:avLst/>
            <a:gdLst/>
            <a:ahLst/>
            <a:cxnLst/>
            <a:rect r="r" b="b" t="t" l="l"/>
            <a:pathLst>
              <a:path h="9291786" w="9752829">
                <a:moveTo>
                  <a:pt x="0" y="0"/>
                </a:moveTo>
                <a:lnTo>
                  <a:pt x="9752828" y="0"/>
                </a:lnTo>
                <a:lnTo>
                  <a:pt x="9752828" y="9291786"/>
                </a:lnTo>
                <a:lnTo>
                  <a:pt x="0" y="9291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5060086" y="6724172"/>
            <a:ext cx="8289522" cy="782849"/>
            <a:chOff x="0" y="0"/>
            <a:chExt cx="1871897" cy="176779"/>
          </a:xfrm>
        </p:grpSpPr>
        <p:sp>
          <p:nvSpPr>
            <p:cNvPr name="Freeform 7" id="7"/>
            <p:cNvSpPr/>
            <p:nvPr/>
          </p:nvSpPr>
          <p:spPr>
            <a:xfrm flipH="false" flipV="false" rot="0">
              <a:off x="0" y="0"/>
              <a:ext cx="1871897" cy="176779"/>
            </a:xfrm>
            <a:custGeom>
              <a:avLst/>
              <a:gdLst/>
              <a:ahLst/>
              <a:cxnLst/>
              <a:rect r="r" b="b" t="t" l="l"/>
              <a:pathLst>
                <a:path h="176779" w="1871897">
                  <a:moveTo>
                    <a:pt x="7472" y="0"/>
                  </a:moveTo>
                  <a:lnTo>
                    <a:pt x="1864425" y="0"/>
                  </a:lnTo>
                  <a:cubicBezTo>
                    <a:pt x="1866407" y="0"/>
                    <a:pt x="1868307" y="787"/>
                    <a:pt x="1869708" y="2188"/>
                  </a:cubicBezTo>
                  <a:cubicBezTo>
                    <a:pt x="1871110" y="3590"/>
                    <a:pt x="1871897" y="5490"/>
                    <a:pt x="1871897" y="7472"/>
                  </a:cubicBezTo>
                  <a:lnTo>
                    <a:pt x="1871897" y="169307"/>
                  </a:lnTo>
                  <a:cubicBezTo>
                    <a:pt x="1871897" y="171289"/>
                    <a:pt x="1871110" y="173189"/>
                    <a:pt x="1869708" y="174590"/>
                  </a:cubicBezTo>
                  <a:cubicBezTo>
                    <a:pt x="1868307" y="175992"/>
                    <a:pt x="1866407" y="176779"/>
                    <a:pt x="1864425" y="176779"/>
                  </a:cubicBezTo>
                  <a:lnTo>
                    <a:pt x="7472" y="176779"/>
                  </a:lnTo>
                  <a:cubicBezTo>
                    <a:pt x="5490" y="176779"/>
                    <a:pt x="3590" y="175992"/>
                    <a:pt x="2188" y="174590"/>
                  </a:cubicBezTo>
                  <a:cubicBezTo>
                    <a:pt x="787" y="173189"/>
                    <a:pt x="0" y="171289"/>
                    <a:pt x="0" y="169307"/>
                  </a:cubicBezTo>
                  <a:lnTo>
                    <a:pt x="0" y="7472"/>
                  </a:lnTo>
                  <a:cubicBezTo>
                    <a:pt x="0" y="5490"/>
                    <a:pt x="787" y="3590"/>
                    <a:pt x="2188" y="2188"/>
                  </a:cubicBezTo>
                  <a:cubicBezTo>
                    <a:pt x="3590" y="787"/>
                    <a:pt x="5490" y="0"/>
                    <a:pt x="7472" y="0"/>
                  </a:cubicBezTo>
                  <a:close/>
                </a:path>
              </a:pathLst>
            </a:custGeom>
            <a:solidFill>
              <a:srgbClr val="F8B31F"/>
            </a:solidFill>
          </p:spPr>
        </p:sp>
        <p:sp>
          <p:nvSpPr>
            <p:cNvPr name="TextBox 8" id="8"/>
            <p:cNvSpPr txBox="true"/>
            <p:nvPr/>
          </p:nvSpPr>
          <p:spPr>
            <a:xfrm>
              <a:off x="0" y="-66675"/>
              <a:ext cx="1871897" cy="243454"/>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4009239" y="914457"/>
            <a:ext cx="9135758" cy="8625679"/>
          </a:xfrm>
          <a:custGeom>
            <a:avLst/>
            <a:gdLst/>
            <a:ahLst/>
            <a:cxnLst/>
            <a:rect r="r" b="b" t="t" l="l"/>
            <a:pathLst>
              <a:path h="8625679" w="9135758">
                <a:moveTo>
                  <a:pt x="0" y="0"/>
                </a:moveTo>
                <a:lnTo>
                  <a:pt x="9135758" y="0"/>
                </a:lnTo>
                <a:lnTo>
                  <a:pt x="9135758" y="8625679"/>
                </a:lnTo>
                <a:lnTo>
                  <a:pt x="0" y="8625679"/>
                </a:lnTo>
                <a:lnTo>
                  <a:pt x="0" y="0"/>
                </a:lnTo>
                <a:close/>
              </a:path>
            </a:pathLst>
          </a:custGeom>
          <a:blipFill>
            <a:blip r:embed="rId6"/>
            <a:stretch>
              <a:fillRect l="0" t="0" r="0" b="0"/>
            </a:stretch>
          </a:blipFill>
        </p:spPr>
      </p:sp>
      <p:sp>
        <p:nvSpPr>
          <p:cNvPr name="TextBox 10" id="10"/>
          <p:cNvSpPr txBox="true"/>
          <p:nvPr/>
        </p:nvSpPr>
        <p:spPr>
          <a:xfrm rot="0">
            <a:off x="4533609" y="3502030"/>
            <a:ext cx="9673923" cy="3052564"/>
          </a:xfrm>
          <a:prstGeom prst="rect">
            <a:avLst/>
          </a:prstGeom>
        </p:spPr>
        <p:txBody>
          <a:bodyPr anchor="t" rtlCol="false" tIns="0" lIns="0" bIns="0" rIns="0">
            <a:spAutoFit/>
          </a:bodyPr>
          <a:lstStyle/>
          <a:p>
            <a:pPr algn="ctr">
              <a:lnSpc>
                <a:spcPts val="3449"/>
              </a:lnSpc>
              <a:spcBef>
                <a:spcPct val="0"/>
              </a:spcBef>
            </a:pPr>
            <a:r>
              <a:rPr lang="en-US" b="true" sz="2463">
                <a:solidFill>
                  <a:srgbClr val="FFFFFF"/>
                </a:solidFill>
                <a:latin typeface="Poppins Medium"/>
                <a:ea typeface="Poppins Medium"/>
                <a:cs typeface="Poppins Medium"/>
                <a:sym typeface="Poppins Medium"/>
              </a:rPr>
              <a:t>The Pizza Order Management System is designed to streamline the process of managing pizza orders using a structured SQL database. This system efficiently tracks orders, organizes pizza types by size and ingredients, and provides insightful analysis of sales trends. By leveraging SQL queries, the project enables smooth data management, from simple order retrieval to advanced sales analytics.</a:t>
            </a:r>
          </a:p>
        </p:txBody>
      </p:sp>
      <p:sp>
        <p:nvSpPr>
          <p:cNvPr name="TextBox 11" id="11"/>
          <p:cNvSpPr txBox="true"/>
          <p:nvPr/>
        </p:nvSpPr>
        <p:spPr>
          <a:xfrm rot="0">
            <a:off x="5060086" y="6647972"/>
            <a:ext cx="8411216" cy="881891"/>
          </a:xfrm>
          <a:prstGeom prst="rect">
            <a:avLst/>
          </a:prstGeom>
        </p:spPr>
        <p:txBody>
          <a:bodyPr anchor="t" rtlCol="false" tIns="0" lIns="0" bIns="0" rIns="0">
            <a:spAutoFit/>
          </a:bodyPr>
          <a:lstStyle/>
          <a:p>
            <a:pPr algn="ctr">
              <a:lnSpc>
                <a:spcPts val="3449"/>
              </a:lnSpc>
              <a:spcBef>
                <a:spcPct val="0"/>
              </a:spcBef>
            </a:pPr>
            <a:r>
              <a:rPr lang="en-US" b="true" sz="2463">
                <a:solidFill>
                  <a:srgbClr val="66292B"/>
                </a:solidFill>
                <a:latin typeface="Poppins Bold"/>
                <a:ea typeface="Poppins Bold"/>
                <a:cs typeface="Poppins Bold"/>
                <a:sym typeface="Poppins Bold"/>
              </a:rPr>
              <a:t>Let’s dive into the world of pizza orders and sales management!</a:t>
            </a:r>
          </a:p>
        </p:txBody>
      </p:sp>
      <p:sp>
        <p:nvSpPr>
          <p:cNvPr name="TextBox 12" id="12"/>
          <p:cNvSpPr txBox="true"/>
          <p:nvPr/>
        </p:nvSpPr>
        <p:spPr>
          <a:xfrm rot="0">
            <a:off x="4267586" y="2266736"/>
            <a:ext cx="9939947" cy="1311494"/>
          </a:xfrm>
          <a:prstGeom prst="rect">
            <a:avLst/>
          </a:prstGeom>
        </p:spPr>
        <p:txBody>
          <a:bodyPr anchor="t" rtlCol="false" tIns="0" lIns="0" bIns="0" rIns="0">
            <a:spAutoFit/>
          </a:bodyPr>
          <a:lstStyle/>
          <a:p>
            <a:pPr algn="ctr">
              <a:lnSpc>
                <a:spcPts val="9444"/>
              </a:lnSpc>
            </a:pPr>
            <a:r>
              <a:rPr lang="en-US" sz="10611">
                <a:solidFill>
                  <a:srgbClr val="FFFFFF"/>
                </a:solidFill>
                <a:latin typeface="Kooperativ"/>
                <a:ea typeface="Kooperativ"/>
                <a:cs typeface="Kooperativ"/>
                <a:sym typeface="Kooperativ"/>
              </a:rPr>
              <a:t>Introduction</a:t>
            </a:r>
          </a:p>
        </p:txBody>
      </p:sp>
      <p:sp>
        <p:nvSpPr>
          <p:cNvPr name="Freeform 13" id="13"/>
          <p:cNvSpPr/>
          <p:nvPr/>
        </p:nvSpPr>
        <p:spPr>
          <a:xfrm flipH="true" flipV="false" rot="0">
            <a:off x="-4856997" y="699291"/>
            <a:ext cx="9414034" cy="8888417"/>
          </a:xfrm>
          <a:custGeom>
            <a:avLst/>
            <a:gdLst/>
            <a:ahLst/>
            <a:cxnLst/>
            <a:rect r="r" b="b" t="t" l="l"/>
            <a:pathLst>
              <a:path h="8888417" w="9414034">
                <a:moveTo>
                  <a:pt x="9414034" y="0"/>
                </a:moveTo>
                <a:lnTo>
                  <a:pt x="0" y="0"/>
                </a:lnTo>
                <a:lnTo>
                  <a:pt x="0" y="8888418"/>
                </a:lnTo>
                <a:lnTo>
                  <a:pt x="9414034" y="8888418"/>
                </a:lnTo>
                <a:lnTo>
                  <a:pt x="9414034" y="0"/>
                </a:lnTo>
                <a:close/>
              </a:path>
            </a:pathLst>
          </a:custGeom>
          <a:blipFill>
            <a:blip r:embed="rId6"/>
            <a:stretch>
              <a:fillRect l="0" t="0" r="0" b="0"/>
            </a:stretch>
          </a:blipFill>
        </p:spPr>
      </p:sp>
      <p:grpSp>
        <p:nvGrpSpPr>
          <p:cNvPr name="Group 14" id="14"/>
          <p:cNvGrpSpPr/>
          <p:nvPr/>
        </p:nvGrpSpPr>
        <p:grpSpPr>
          <a:xfrm rot="0">
            <a:off x="-2786939" y="9540136"/>
            <a:ext cx="23861879" cy="1715718"/>
            <a:chOff x="0" y="0"/>
            <a:chExt cx="6284610" cy="451876"/>
          </a:xfrm>
        </p:grpSpPr>
        <p:sp>
          <p:nvSpPr>
            <p:cNvPr name="Freeform 15" id="15"/>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16" id="16"/>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7" id="17"/>
          <p:cNvSpPr/>
          <p:nvPr/>
        </p:nvSpPr>
        <p:spPr>
          <a:xfrm flipH="false" flipV="false" rot="266846">
            <a:off x="13516422" y="1583301"/>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110629">
            <a:off x="4190659" y="7335307"/>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387305">
            <a:off x="7774160" y="-178723"/>
            <a:ext cx="2485981" cy="1889345"/>
          </a:xfrm>
          <a:custGeom>
            <a:avLst/>
            <a:gdLst/>
            <a:ahLst/>
            <a:cxnLst/>
            <a:rect r="r" b="b" t="t" l="l"/>
            <a:pathLst>
              <a:path h="1889345" w="2485981">
                <a:moveTo>
                  <a:pt x="0" y="0"/>
                </a:moveTo>
                <a:lnTo>
                  <a:pt x="2485980" y="0"/>
                </a:lnTo>
                <a:lnTo>
                  <a:pt x="2485980" y="1889345"/>
                </a:lnTo>
                <a:lnTo>
                  <a:pt x="0" y="18893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387305">
            <a:off x="8473931" y="7748703"/>
            <a:ext cx="1340138" cy="1018505"/>
          </a:xfrm>
          <a:custGeom>
            <a:avLst/>
            <a:gdLst/>
            <a:ahLst/>
            <a:cxnLst/>
            <a:rect r="r" b="b" t="t" l="l"/>
            <a:pathLst>
              <a:path h="1018505" w="1340138">
                <a:moveTo>
                  <a:pt x="0" y="0"/>
                </a:moveTo>
                <a:lnTo>
                  <a:pt x="1340138" y="0"/>
                </a:lnTo>
                <a:lnTo>
                  <a:pt x="1340138" y="1018504"/>
                </a:lnTo>
                <a:lnTo>
                  <a:pt x="0" y="10185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4997768" y="7701313"/>
            <a:ext cx="8479581" cy="8433329"/>
          </a:xfrm>
          <a:custGeom>
            <a:avLst/>
            <a:gdLst/>
            <a:ahLst/>
            <a:cxnLst/>
            <a:rect r="r" b="b" t="t" l="l"/>
            <a:pathLst>
              <a:path h="8433329" w="8479581">
                <a:moveTo>
                  <a:pt x="0" y="0"/>
                </a:moveTo>
                <a:lnTo>
                  <a:pt x="8479581" y="0"/>
                </a:lnTo>
                <a:lnTo>
                  <a:pt x="8479581" y="8433329"/>
                </a:lnTo>
                <a:lnTo>
                  <a:pt x="0" y="8433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7865866" y="5019360"/>
            <a:ext cx="5718040" cy="5447733"/>
          </a:xfrm>
          <a:custGeom>
            <a:avLst/>
            <a:gdLst/>
            <a:ahLst/>
            <a:cxnLst/>
            <a:rect r="r" b="b" t="t" l="l"/>
            <a:pathLst>
              <a:path h="5447733" w="5718040">
                <a:moveTo>
                  <a:pt x="0" y="0"/>
                </a:moveTo>
                <a:lnTo>
                  <a:pt x="5718040" y="0"/>
                </a:lnTo>
                <a:lnTo>
                  <a:pt x="5718040" y="5447732"/>
                </a:lnTo>
                <a:lnTo>
                  <a:pt x="0" y="54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786939" y="9540136"/>
            <a:ext cx="23861879" cy="1715718"/>
            <a:chOff x="0" y="0"/>
            <a:chExt cx="6284610" cy="451876"/>
          </a:xfrm>
        </p:grpSpPr>
        <p:sp>
          <p:nvSpPr>
            <p:cNvPr name="Freeform 7" id="7"/>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8" id="8"/>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9" id="9"/>
          <p:cNvSpPr/>
          <p:nvPr/>
        </p:nvSpPr>
        <p:spPr>
          <a:xfrm flipH="false" flipV="false" rot="0">
            <a:off x="5724864" y="3528295"/>
            <a:ext cx="10578171" cy="12538780"/>
          </a:xfrm>
          <a:custGeom>
            <a:avLst/>
            <a:gdLst/>
            <a:ahLst/>
            <a:cxnLst/>
            <a:rect r="r" b="b" t="t" l="l"/>
            <a:pathLst>
              <a:path h="12538780" w="10578171">
                <a:moveTo>
                  <a:pt x="0" y="0"/>
                </a:moveTo>
                <a:lnTo>
                  <a:pt x="10578171" y="0"/>
                </a:lnTo>
                <a:lnTo>
                  <a:pt x="10578171" y="12538780"/>
                </a:lnTo>
                <a:lnTo>
                  <a:pt x="0" y="12538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8742166" y="0"/>
            <a:ext cx="9492013" cy="6691303"/>
            <a:chOff x="0" y="0"/>
            <a:chExt cx="1722980" cy="1214598"/>
          </a:xfrm>
        </p:grpSpPr>
        <p:sp>
          <p:nvSpPr>
            <p:cNvPr name="Freeform 11" id="11"/>
            <p:cNvSpPr/>
            <p:nvPr/>
          </p:nvSpPr>
          <p:spPr>
            <a:xfrm flipH="false" flipV="false" rot="0">
              <a:off x="0" y="0"/>
              <a:ext cx="1722980" cy="1214598"/>
            </a:xfrm>
            <a:custGeom>
              <a:avLst/>
              <a:gdLst/>
              <a:ahLst/>
              <a:cxnLst/>
              <a:rect r="r" b="b" t="t" l="l"/>
              <a:pathLst>
                <a:path h="1214598" w="1722980">
                  <a:moveTo>
                    <a:pt x="6525" y="0"/>
                  </a:moveTo>
                  <a:lnTo>
                    <a:pt x="1716455" y="0"/>
                  </a:lnTo>
                  <a:cubicBezTo>
                    <a:pt x="1718185" y="0"/>
                    <a:pt x="1719845" y="687"/>
                    <a:pt x="1721068" y="1911"/>
                  </a:cubicBezTo>
                  <a:cubicBezTo>
                    <a:pt x="1722292" y="3135"/>
                    <a:pt x="1722980" y="4794"/>
                    <a:pt x="1722980" y="6525"/>
                  </a:cubicBezTo>
                  <a:lnTo>
                    <a:pt x="1722980" y="1208073"/>
                  </a:lnTo>
                  <a:cubicBezTo>
                    <a:pt x="1722980" y="1209803"/>
                    <a:pt x="1722292" y="1211463"/>
                    <a:pt x="1721068" y="1212687"/>
                  </a:cubicBezTo>
                  <a:cubicBezTo>
                    <a:pt x="1719845" y="1213910"/>
                    <a:pt x="1718185" y="1214598"/>
                    <a:pt x="1716455" y="1214598"/>
                  </a:cubicBezTo>
                  <a:lnTo>
                    <a:pt x="6525" y="1214598"/>
                  </a:lnTo>
                  <a:cubicBezTo>
                    <a:pt x="4794" y="1214598"/>
                    <a:pt x="3135" y="1213910"/>
                    <a:pt x="1911" y="1212687"/>
                  </a:cubicBezTo>
                  <a:cubicBezTo>
                    <a:pt x="687" y="1211463"/>
                    <a:pt x="0" y="1209803"/>
                    <a:pt x="0" y="1208073"/>
                  </a:cubicBezTo>
                  <a:lnTo>
                    <a:pt x="0" y="6525"/>
                  </a:lnTo>
                  <a:cubicBezTo>
                    <a:pt x="0" y="4794"/>
                    <a:pt x="687" y="3135"/>
                    <a:pt x="1911" y="1911"/>
                  </a:cubicBezTo>
                  <a:cubicBezTo>
                    <a:pt x="3135" y="687"/>
                    <a:pt x="4794" y="0"/>
                    <a:pt x="6525" y="0"/>
                  </a:cubicBezTo>
                  <a:close/>
                </a:path>
              </a:pathLst>
            </a:custGeom>
            <a:solidFill>
              <a:srgbClr val="F8B31F"/>
            </a:solidFill>
          </p:spPr>
        </p:sp>
        <p:sp>
          <p:nvSpPr>
            <p:cNvPr name="TextBox 12" id="12"/>
            <p:cNvSpPr txBox="true"/>
            <p:nvPr/>
          </p:nvSpPr>
          <p:spPr>
            <a:xfrm>
              <a:off x="0" y="-66675"/>
              <a:ext cx="1722980" cy="1281273"/>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698759" y="5642752"/>
            <a:ext cx="6632879" cy="6054010"/>
          </a:xfrm>
          <a:custGeom>
            <a:avLst/>
            <a:gdLst/>
            <a:ahLst/>
            <a:cxnLst/>
            <a:rect r="r" b="b" t="t" l="l"/>
            <a:pathLst>
              <a:path h="6054010" w="6632879">
                <a:moveTo>
                  <a:pt x="0" y="0"/>
                </a:moveTo>
                <a:lnTo>
                  <a:pt x="6632879" y="0"/>
                </a:lnTo>
                <a:lnTo>
                  <a:pt x="6632879" y="6054010"/>
                </a:lnTo>
                <a:lnTo>
                  <a:pt x="0" y="60540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8777878" y="228540"/>
            <a:ext cx="9492013" cy="1176048"/>
          </a:xfrm>
          <a:prstGeom prst="rect">
            <a:avLst/>
          </a:prstGeom>
        </p:spPr>
        <p:txBody>
          <a:bodyPr anchor="t" rtlCol="false" tIns="0" lIns="0" bIns="0" rIns="0">
            <a:spAutoFit/>
          </a:bodyPr>
          <a:lstStyle/>
          <a:p>
            <a:pPr algn="l" marL="482378" indent="-241189" lvl="1">
              <a:lnSpc>
                <a:spcPts val="3127"/>
              </a:lnSpc>
              <a:buFont typeface="Arial"/>
              <a:buChar char="•"/>
            </a:pPr>
            <a:r>
              <a:rPr lang="en-US" b="true" sz="2234">
                <a:solidFill>
                  <a:srgbClr val="100F0D"/>
                </a:solidFill>
                <a:latin typeface="Poppins Medium"/>
                <a:ea typeface="Poppins Medium"/>
                <a:cs typeface="Poppins Medium"/>
                <a:sym typeface="Poppins Medium"/>
              </a:rPr>
              <a:t>The goal of this project is to demonstrate how SQL can be used to optimize real-world business operations, such as order processing, inventory control, and sales performance tracking.</a:t>
            </a:r>
          </a:p>
        </p:txBody>
      </p:sp>
      <p:sp>
        <p:nvSpPr>
          <p:cNvPr name="TextBox 15" id="15"/>
          <p:cNvSpPr txBox="true"/>
          <p:nvPr/>
        </p:nvSpPr>
        <p:spPr>
          <a:xfrm rot="0">
            <a:off x="8777878" y="1798530"/>
            <a:ext cx="9563437" cy="1176048"/>
          </a:xfrm>
          <a:prstGeom prst="rect">
            <a:avLst/>
          </a:prstGeom>
        </p:spPr>
        <p:txBody>
          <a:bodyPr anchor="t" rtlCol="false" tIns="0" lIns="0" bIns="0" rIns="0">
            <a:spAutoFit/>
          </a:bodyPr>
          <a:lstStyle/>
          <a:p>
            <a:pPr algn="l" marL="482378" indent="-241189" lvl="1">
              <a:lnSpc>
                <a:spcPts val="3127"/>
              </a:lnSpc>
              <a:buFont typeface="Arial"/>
              <a:buChar char="•"/>
            </a:pPr>
            <a:r>
              <a:rPr lang="en-US" b="true" sz="2234">
                <a:solidFill>
                  <a:srgbClr val="100F0D"/>
                </a:solidFill>
                <a:latin typeface="Poppins Medium"/>
                <a:ea typeface="Poppins Medium"/>
                <a:cs typeface="Poppins Medium"/>
                <a:sym typeface="Poppins Medium"/>
              </a:rPr>
              <a:t>Through the use of four interlinked tables—Orders, Order Details, Pizzas, and Pizza Types—this system provides a comprehensive view of all aspects of pizza sales and inventory.</a:t>
            </a:r>
          </a:p>
        </p:txBody>
      </p:sp>
      <p:sp>
        <p:nvSpPr>
          <p:cNvPr name="TextBox 16" id="16"/>
          <p:cNvSpPr txBox="true"/>
          <p:nvPr/>
        </p:nvSpPr>
        <p:spPr>
          <a:xfrm rot="0">
            <a:off x="1630250" y="9399052"/>
            <a:ext cx="7317249" cy="398632"/>
          </a:xfrm>
          <a:prstGeom prst="rect">
            <a:avLst/>
          </a:prstGeom>
        </p:spPr>
        <p:txBody>
          <a:bodyPr anchor="t" rtlCol="false" tIns="0" lIns="0" bIns="0" rIns="0">
            <a:spAutoFit/>
          </a:bodyPr>
          <a:lstStyle/>
          <a:p>
            <a:pPr algn="l" marL="482378" indent="-241189" lvl="1">
              <a:lnSpc>
                <a:spcPts val="3127"/>
              </a:lnSpc>
              <a:buFont typeface="Arial"/>
              <a:buChar char="•"/>
            </a:pPr>
            <a:r>
              <a:rPr lang="en-US" b="true" sz="2234">
                <a:solidFill>
                  <a:srgbClr val="100F0D"/>
                </a:solidFill>
                <a:latin typeface="Poppins Medium"/>
                <a:ea typeface="Poppins Medium"/>
                <a:cs typeface="Poppins Medium"/>
                <a:sym typeface="Poppins Medium"/>
              </a:rPr>
              <a:t>Mozzarella, Parmesan or your favorite cheese</a:t>
            </a:r>
          </a:p>
        </p:txBody>
      </p:sp>
      <p:sp>
        <p:nvSpPr>
          <p:cNvPr name="TextBox 17" id="17"/>
          <p:cNvSpPr txBox="true"/>
          <p:nvPr/>
        </p:nvSpPr>
        <p:spPr>
          <a:xfrm rot="0">
            <a:off x="8777878" y="5114928"/>
            <a:ext cx="9492013" cy="1176048"/>
          </a:xfrm>
          <a:prstGeom prst="rect">
            <a:avLst/>
          </a:prstGeom>
        </p:spPr>
        <p:txBody>
          <a:bodyPr anchor="t" rtlCol="false" tIns="0" lIns="0" bIns="0" rIns="0">
            <a:spAutoFit/>
          </a:bodyPr>
          <a:lstStyle/>
          <a:p>
            <a:pPr algn="l" marL="482378" indent="-241189" lvl="1">
              <a:lnSpc>
                <a:spcPts val="3127"/>
              </a:lnSpc>
              <a:buFont typeface="Arial"/>
              <a:buChar char="•"/>
            </a:pPr>
            <a:r>
              <a:rPr lang="en-US" b="true" sz="2234">
                <a:solidFill>
                  <a:srgbClr val="100F0D"/>
                </a:solidFill>
                <a:latin typeface="Poppins Medium"/>
                <a:ea typeface="Poppins Medium"/>
                <a:cs typeface="Poppins Medium"/>
                <a:sym typeface="Poppins Medium"/>
              </a:rPr>
              <a:t>By efficiently organizing and analyzing pizza order data, this project aims to enhance business decision-making and operational efficiency.</a:t>
            </a:r>
          </a:p>
        </p:txBody>
      </p:sp>
      <p:sp>
        <p:nvSpPr>
          <p:cNvPr name="TextBox 18" id="18"/>
          <p:cNvSpPr txBox="true"/>
          <p:nvPr/>
        </p:nvSpPr>
        <p:spPr>
          <a:xfrm rot="0">
            <a:off x="8688344" y="3264422"/>
            <a:ext cx="9545834" cy="1564756"/>
          </a:xfrm>
          <a:prstGeom prst="rect">
            <a:avLst/>
          </a:prstGeom>
        </p:spPr>
        <p:txBody>
          <a:bodyPr anchor="t" rtlCol="false" tIns="0" lIns="0" bIns="0" rIns="0">
            <a:spAutoFit/>
          </a:bodyPr>
          <a:lstStyle/>
          <a:p>
            <a:pPr algn="l" marL="482378" indent="-241189" lvl="1">
              <a:lnSpc>
                <a:spcPts val="3127"/>
              </a:lnSpc>
              <a:buFont typeface="Arial"/>
              <a:buChar char="•"/>
            </a:pPr>
            <a:r>
              <a:rPr lang="en-US" b="true" sz="2234">
                <a:solidFill>
                  <a:srgbClr val="100F0D"/>
                </a:solidFill>
                <a:latin typeface="Poppins Medium"/>
                <a:ea typeface="Poppins Medium"/>
                <a:cs typeface="Poppins Medium"/>
                <a:sym typeface="Poppins Medium"/>
              </a:rPr>
              <a:t>This project also showcases a range of SQL queries that help solve various data management challenges, from basic data retrieval to more complex operations like subqueries, joins, and aggregations.</a:t>
            </a:r>
          </a:p>
        </p:txBody>
      </p:sp>
      <p:sp>
        <p:nvSpPr>
          <p:cNvPr name="TextBox 19" id="19"/>
          <p:cNvSpPr txBox="true"/>
          <p:nvPr/>
        </p:nvSpPr>
        <p:spPr>
          <a:xfrm rot="0">
            <a:off x="1028700" y="2397004"/>
            <a:ext cx="6564384" cy="1794461"/>
          </a:xfrm>
          <a:prstGeom prst="rect">
            <a:avLst/>
          </a:prstGeom>
        </p:spPr>
        <p:txBody>
          <a:bodyPr anchor="t" rtlCol="false" tIns="0" lIns="0" bIns="0" rIns="0">
            <a:spAutoFit/>
          </a:bodyPr>
          <a:lstStyle/>
          <a:p>
            <a:pPr algn="l">
              <a:lnSpc>
                <a:spcPts val="3587"/>
              </a:lnSpc>
              <a:spcBef>
                <a:spcPct val="0"/>
              </a:spcBef>
            </a:pPr>
            <a:r>
              <a:rPr lang="en-US" sz="2562" b="true">
                <a:solidFill>
                  <a:srgbClr val="FFFFFF"/>
                </a:solidFill>
                <a:latin typeface="Poppins Bold"/>
                <a:ea typeface="Poppins Bold"/>
                <a:cs typeface="Poppins Bold"/>
                <a:sym typeface="Poppins Bold"/>
              </a:rPr>
              <a:t>The project covers simple, intermediate, and advanced SQL queries to manage and analyze pizza orders effectively.</a:t>
            </a:r>
          </a:p>
        </p:txBody>
      </p:sp>
      <p:sp>
        <p:nvSpPr>
          <p:cNvPr name="TextBox 20" id="20"/>
          <p:cNvSpPr txBox="true"/>
          <p:nvPr/>
        </p:nvSpPr>
        <p:spPr>
          <a:xfrm rot="0">
            <a:off x="1028700" y="1343025"/>
            <a:ext cx="8773477" cy="1358685"/>
          </a:xfrm>
          <a:prstGeom prst="rect">
            <a:avLst/>
          </a:prstGeom>
        </p:spPr>
        <p:txBody>
          <a:bodyPr anchor="t" rtlCol="false" tIns="0" lIns="0" bIns="0" rIns="0">
            <a:spAutoFit/>
          </a:bodyPr>
          <a:lstStyle/>
          <a:p>
            <a:pPr algn="l">
              <a:lnSpc>
                <a:spcPts val="9823"/>
              </a:lnSpc>
            </a:pPr>
            <a:r>
              <a:rPr lang="en-US" sz="11038">
                <a:solidFill>
                  <a:srgbClr val="FFFFFF"/>
                </a:solidFill>
                <a:latin typeface="Kooperativ"/>
                <a:ea typeface="Kooperativ"/>
                <a:cs typeface="Kooperativ"/>
                <a:sym typeface="Kooperativ"/>
              </a:rPr>
              <a:t>Objectives</a:t>
            </a:r>
          </a:p>
        </p:txBody>
      </p:sp>
      <p:sp>
        <p:nvSpPr>
          <p:cNvPr name="Freeform 21" id="21"/>
          <p:cNvSpPr/>
          <p:nvPr/>
        </p:nvSpPr>
        <p:spPr>
          <a:xfrm flipH="false" flipV="false" rot="1216535">
            <a:off x="13330916" y="5764684"/>
            <a:ext cx="5627462" cy="4114800"/>
          </a:xfrm>
          <a:custGeom>
            <a:avLst/>
            <a:gdLst/>
            <a:ahLst/>
            <a:cxnLst/>
            <a:rect r="r" b="b" t="t" l="l"/>
            <a:pathLst>
              <a:path h="4114800" w="5627462">
                <a:moveTo>
                  <a:pt x="0" y="0"/>
                </a:moveTo>
                <a:lnTo>
                  <a:pt x="5627461" y="0"/>
                </a:lnTo>
                <a:lnTo>
                  <a:pt x="562746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266846">
            <a:off x="12266914" y="4956267"/>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110629">
            <a:off x="-38705" y="227824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387305">
            <a:off x="1031004" y="4281463"/>
            <a:ext cx="1672749" cy="1271289"/>
          </a:xfrm>
          <a:custGeom>
            <a:avLst/>
            <a:gdLst/>
            <a:ahLst/>
            <a:cxnLst/>
            <a:rect r="r" b="b" t="t" l="l"/>
            <a:pathLst>
              <a:path h="1271289" w="1672749">
                <a:moveTo>
                  <a:pt x="0" y="0"/>
                </a:moveTo>
                <a:lnTo>
                  <a:pt x="1672749" y="0"/>
                </a:lnTo>
                <a:lnTo>
                  <a:pt x="1672749" y="1271289"/>
                </a:lnTo>
                <a:lnTo>
                  <a:pt x="0" y="127128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5" id="25"/>
          <p:cNvSpPr/>
          <p:nvPr/>
        </p:nvSpPr>
        <p:spPr>
          <a:xfrm flipH="false" flipV="false" rot="-387305">
            <a:off x="16654930" y="9288433"/>
            <a:ext cx="1340138" cy="1018505"/>
          </a:xfrm>
          <a:custGeom>
            <a:avLst/>
            <a:gdLst/>
            <a:ahLst/>
            <a:cxnLst/>
            <a:rect r="r" b="b" t="t" l="l"/>
            <a:pathLst>
              <a:path h="1018505" w="1340138">
                <a:moveTo>
                  <a:pt x="0" y="0"/>
                </a:moveTo>
                <a:lnTo>
                  <a:pt x="1340138" y="0"/>
                </a:lnTo>
                <a:lnTo>
                  <a:pt x="1340138" y="1018504"/>
                </a:lnTo>
                <a:lnTo>
                  <a:pt x="0" y="10185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3660416" y="-30679"/>
            <a:ext cx="4496454" cy="4283894"/>
          </a:xfrm>
          <a:custGeom>
            <a:avLst/>
            <a:gdLst/>
            <a:ahLst/>
            <a:cxnLst/>
            <a:rect r="r" b="b" t="t" l="l"/>
            <a:pathLst>
              <a:path h="4283894" w="4496454">
                <a:moveTo>
                  <a:pt x="0" y="0"/>
                </a:moveTo>
                <a:lnTo>
                  <a:pt x="4496454" y="0"/>
                </a:lnTo>
                <a:lnTo>
                  <a:pt x="4496454" y="4283895"/>
                </a:lnTo>
                <a:lnTo>
                  <a:pt x="0" y="4283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911781" y="-1739798"/>
            <a:ext cx="4496454" cy="4283894"/>
          </a:xfrm>
          <a:custGeom>
            <a:avLst/>
            <a:gdLst/>
            <a:ahLst/>
            <a:cxnLst/>
            <a:rect r="r" b="b" t="t" l="l"/>
            <a:pathLst>
              <a:path h="4283894" w="4496454">
                <a:moveTo>
                  <a:pt x="0" y="0"/>
                </a:moveTo>
                <a:lnTo>
                  <a:pt x="4496454" y="0"/>
                </a:lnTo>
                <a:lnTo>
                  <a:pt x="4496454" y="4283895"/>
                </a:lnTo>
                <a:lnTo>
                  <a:pt x="0" y="4283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854275" y="-4266327"/>
            <a:ext cx="8579451" cy="8532654"/>
          </a:xfrm>
          <a:custGeom>
            <a:avLst/>
            <a:gdLst/>
            <a:ahLst/>
            <a:cxnLst/>
            <a:rect r="r" b="b" t="t" l="l"/>
            <a:pathLst>
              <a:path h="8532654" w="8579451">
                <a:moveTo>
                  <a:pt x="0" y="0"/>
                </a:moveTo>
                <a:lnTo>
                  <a:pt x="8579450" y="0"/>
                </a:lnTo>
                <a:lnTo>
                  <a:pt x="8579450" y="8532654"/>
                </a:lnTo>
                <a:lnTo>
                  <a:pt x="0" y="8532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2786939" y="9540136"/>
            <a:ext cx="23861879" cy="1715718"/>
            <a:chOff x="0" y="0"/>
            <a:chExt cx="6284610" cy="451876"/>
          </a:xfrm>
        </p:grpSpPr>
        <p:sp>
          <p:nvSpPr>
            <p:cNvPr name="Freeform 9" id="9"/>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10" id="10"/>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1" id="11"/>
          <p:cNvSpPr/>
          <p:nvPr/>
        </p:nvSpPr>
        <p:spPr>
          <a:xfrm flipH="false" flipV="false" rot="0">
            <a:off x="14784214" y="3549116"/>
            <a:ext cx="4959028" cy="7452091"/>
          </a:xfrm>
          <a:custGeom>
            <a:avLst/>
            <a:gdLst/>
            <a:ahLst/>
            <a:cxnLst/>
            <a:rect r="r" b="b" t="t" l="l"/>
            <a:pathLst>
              <a:path h="7452091" w="4959028">
                <a:moveTo>
                  <a:pt x="0" y="0"/>
                </a:moveTo>
                <a:lnTo>
                  <a:pt x="4959028" y="0"/>
                </a:lnTo>
                <a:lnTo>
                  <a:pt x="4959028" y="7452091"/>
                </a:lnTo>
                <a:lnTo>
                  <a:pt x="0" y="74520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034447" y="5057778"/>
            <a:ext cx="12373788" cy="3778432"/>
          </a:xfrm>
          <a:prstGeom prst="rect">
            <a:avLst/>
          </a:prstGeom>
        </p:spPr>
        <p:txBody>
          <a:bodyPr anchor="t" rtlCol="false" tIns="0" lIns="0" bIns="0" rIns="0">
            <a:spAutoFit/>
          </a:bodyPr>
          <a:lstStyle/>
          <a:p>
            <a:pPr algn="ctr">
              <a:lnSpc>
                <a:spcPts val="7306"/>
              </a:lnSpc>
            </a:pPr>
            <a:r>
              <a:rPr lang="en-US" sz="8209">
                <a:solidFill>
                  <a:srgbClr val="FFFFFF"/>
                </a:solidFill>
                <a:latin typeface="Kooperativ"/>
                <a:ea typeface="Kooperativ"/>
                <a:cs typeface="Kooperativ"/>
                <a:sym typeface="Kooperativ"/>
              </a:rPr>
              <a:t>Ensure all orders and pizza details are ready before analyzing the sales data.</a:t>
            </a:r>
          </a:p>
        </p:txBody>
      </p:sp>
      <p:sp>
        <p:nvSpPr>
          <p:cNvPr name="Freeform 13" id="13"/>
          <p:cNvSpPr/>
          <p:nvPr/>
        </p:nvSpPr>
        <p:spPr>
          <a:xfrm flipH="true" flipV="false" rot="0">
            <a:off x="-1455242" y="3549116"/>
            <a:ext cx="4959028" cy="7452091"/>
          </a:xfrm>
          <a:custGeom>
            <a:avLst/>
            <a:gdLst/>
            <a:ahLst/>
            <a:cxnLst/>
            <a:rect r="r" b="b" t="t" l="l"/>
            <a:pathLst>
              <a:path h="7452091" w="4959028">
                <a:moveTo>
                  <a:pt x="4959028" y="0"/>
                </a:moveTo>
                <a:lnTo>
                  <a:pt x="0" y="0"/>
                </a:lnTo>
                <a:lnTo>
                  <a:pt x="0" y="7452091"/>
                </a:lnTo>
                <a:lnTo>
                  <a:pt x="4959028" y="7452091"/>
                </a:lnTo>
                <a:lnTo>
                  <a:pt x="49590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266846">
            <a:off x="13739584" y="3469326"/>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110629">
            <a:off x="3520169" y="3565748"/>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387305">
            <a:off x="15359033" y="908093"/>
            <a:ext cx="2485981" cy="1889345"/>
          </a:xfrm>
          <a:custGeom>
            <a:avLst/>
            <a:gdLst/>
            <a:ahLst/>
            <a:cxnLst/>
            <a:rect r="r" b="b" t="t" l="l"/>
            <a:pathLst>
              <a:path h="1889345" w="2485981">
                <a:moveTo>
                  <a:pt x="0" y="0"/>
                </a:moveTo>
                <a:lnTo>
                  <a:pt x="2485980" y="0"/>
                </a:lnTo>
                <a:lnTo>
                  <a:pt x="2485980" y="1889345"/>
                </a:lnTo>
                <a:lnTo>
                  <a:pt x="0" y="18893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387305">
            <a:off x="945257" y="1021888"/>
            <a:ext cx="2186520" cy="1661755"/>
          </a:xfrm>
          <a:custGeom>
            <a:avLst/>
            <a:gdLst/>
            <a:ahLst/>
            <a:cxnLst/>
            <a:rect r="r" b="b" t="t" l="l"/>
            <a:pathLst>
              <a:path h="1661755" w="2186520">
                <a:moveTo>
                  <a:pt x="0" y="0"/>
                </a:moveTo>
                <a:lnTo>
                  <a:pt x="2186521" y="0"/>
                </a:lnTo>
                <a:lnTo>
                  <a:pt x="2186521" y="1661755"/>
                </a:lnTo>
                <a:lnTo>
                  <a:pt x="0" y="16617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194222" y="-565534"/>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421576" y="4721846"/>
            <a:ext cx="4063296" cy="843309"/>
            <a:chOff x="0" y="0"/>
            <a:chExt cx="851769" cy="176779"/>
          </a:xfrm>
        </p:grpSpPr>
        <p:sp>
          <p:nvSpPr>
            <p:cNvPr name="Freeform 6" id="6"/>
            <p:cNvSpPr/>
            <p:nvPr/>
          </p:nvSpPr>
          <p:spPr>
            <a:xfrm flipH="false" flipV="false" rot="0">
              <a:off x="0" y="0"/>
              <a:ext cx="851769" cy="176779"/>
            </a:xfrm>
            <a:custGeom>
              <a:avLst/>
              <a:gdLst/>
              <a:ahLst/>
              <a:cxnLst/>
              <a:rect r="r" b="b" t="t" l="l"/>
              <a:pathLst>
                <a:path h="176779" w="851769">
                  <a:moveTo>
                    <a:pt x="15243" y="0"/>
                  </a:moveTo>
                  <a:lnTo>
                    <a:pt x="836527" y="0"/>
                  </a:lnTo>
                  <a:cubicBezTo>
                    <a:pt x="844945" y="0"/>
                    <a:pt x="851769" y="6824"/>
                    <a:pt x="851769" y="15243"/>
                  </a:cubicBezTo>
                  <a:lnTo>
                    <a:pt x="851769" y="161536"/>
                  </a:lnTo>
                  <a:cubicBezTo>
                    <a:pt x="851769" y="169954"/>
                    <a:pt x="844945" y="176779"/>
                    <a:pt x="836527" y="176779"/>
                  </a:cubicBezTo>
                  <a:lnTo>
                    <a:pt x="15243" y="176779"/>
                  </a:lnTo>
                  <a:cubicBezTo>
                    <a:pt x="6824" y="176779"/>
                    <a:pt x="0" y="169954"/>
                    <a:pt x="0" y="161536"/>
                  </a:cubicBezTo>
                  <a:lnTo>
                    <a:pt x="0" y="15243"/>
                  </a:lnTo>
                  <a:cubicBezTo>
                    <a:pt x="0" y="6824"/>
                    <a:pt x="6824" y="0"/>
                    <a:pt x="15243" y="0"/>
                  </a:cubicBezTo>
                  <a:close/>
                </a:path>
              </a:pathLst>
            </a:custGeom>
            <a:solidFill>
              <a:srgbClr val="F8B31F"/>
            </a:solidFill>
          </p:spPr>
        </p:sp>
        <p:sp>
          <p:nvSpPr>
            <p:cNvPr name="TextBox 7" id="7"/>
            <p:cNvSpPr txBox="true"/>
            <p:nvPr/>
          </p:nvSpPr>
          <p:spPr>
            <a:xfrm>
              <a:off x="0" y="-66675"/>
              <a:ext cx="851769" cy="2434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1791487" y="4760923"/>
            <a:ext cx="4063296" cy="843309"/>
            <a:chOff x="0" y="0"/>
            <a:chExt cx="851769" cy="176779"/>
          </a:xfrm>
        </p:grpSpPr>
        <p:sp>
          <p:nvSpPr>
            <p:cNvPr name="Freeform 9" id="9"/>
            <p:cNvSpPr/>
            <p:nvPr/>
          </p:nvSpPr>
          <p:spPr>
            <a:xfrm flipH="false" flipV="false" rot="0">
              <a:off x="0" y="0"/>
              <a:ext cx="851769" cy="176779"/>
            </a:xfrm>
            <a:custGeom>
              <a:avLst/>
              <a:gdLst/>
              <a:ahLst/>
              <a:cxnLst/>
              <a:rect r="r" b="b" t="t" l="l"/>
              <a:pathLst>
                <a:path h="176779" w="851769">
                  <a:moveTo>
                    <a:pt x="15243" y="0"/>
                  </a:moveTo>
                  <a:lnTo>
                    <a:pt x="836527" y="0"/>
                  </a:lnTo>
                  <a:cubicBezTo>
                    <a:pt x="844945" y="0"/>
                    <a:pt x="851769" y="6824"/>
                    <a:pt x="851769" y="15243"/>
                  </a:cubicBezTo>
                  <a:lnTo>
                    <a:pt x="851769" y="161536"/>
                  </a:lnTo>
                  <a:cubicBezTo>
                    <a:pt x="851769" y="169954"/>
                    <a:pt x="844945" y="176779"/>
                    <a:pt x="836527" y="176779"/>
                  </a:cubicBezTo>
                  <a:lnTo>
                    <a:pt x="15243" y="176779"/>
                  </a:lnTo>
                  <a:cubicBezTo>
                    <a:pt x="6824" y="176779"/>
                    <a:pt x="0" y="169954"/>
                    <a:pt x="0" y="161536"/>
                  </a:cubicBezTo>
                  <a:lnTo>
                    <a:pt x="0" y="15243"/>
                  </a:lnTo>
                  <a:cubicBezTo>
                    <a:pt x="0" y="6824"/>
                    <a:pt x="6824" y="0"/>
                    <a:pt x="15243" y="0"/>
                  </a:cubicBezTo>
                  <a:close/>
                </a:path>
              </a:pathLst>
            </a:custGeom>
            <a:solidFill>
              <a:srgbClr val="F8B31F"/>
            </a:solidFill>
          </p:spPr>
        </p:sp>
        <p:sp>
          <p:nvSpPr>
            <p:cNvPr name="TextBox 10" id="10"/>
            <p:cNvSpPr txBox="true"/>
            <p:nvPr/>
          </p:nvSpPr>
          <p:spPr>
            <a:xfrm>
              <a:off x="0" y="-66675"/>
              <a:ext cx="851769" cy="243454"/>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3421576" y="5488954"/>
            <a:ext cx="5649525" cy="951773"/>
          </a:xfrm>
          <a:prstGeom prst="rect">
            <a:avLst/>
          </a:prstGeom>
        </p:spPr>
        <p:txBody>
          <a:bodyPr anchor="t" rtlCol="false" tIns="0" lIns="0" bIns="0" rIns="0">
            <a:spAutoFit/>
          </a:bodyPr>
          <a:lstStyle/>
          <a:p>
            <a:pPr algn="l">
              <a:lnSpc>
                <a:spcPts val="3770"/>
              </a:lnSpc>
              <a:spcBef>
                <a:spcPct val="0"/>
              </a:spcBef>
            </a:pPr>
            <a:r>
              <a:rPr lang="en-US" sz="2693" b="true">
                <a:solidFill>
                  <a:srgbClr val="FFFFFF"/>
                </a:solidFill>
                <a:latin typeface="Poppins Medium"/>
                <a:ea typeface="Poppins Medium"/>
                <a:cs typeface="Poppins Medium"/>
                <a:sym typeface="Poppins Medium"/>
              </a:rPr>
              <a:t>order_id, order_date, order_time.</a:t>
            </a:r>
          </a:p>
        </p:txBody>
      </p:sp>
      <p:sp>
        <p:nvSpPr>
          <p:cNvPr name="TextBox 12" id="12"/>
          <p:cNvSpPr txBox="true"/>
          <p:nvPr/>
        </p:nvSpPr>
        <p:spPr>
          <a:xfrm rot="0">
            <a:off x="11791487" y="5560021"/>
            <a:ext cx="5649525" cy="951773"/>
          </a:xfrm>
          <a:prstGeom prst="rect">
            <a:avLst/>
          </a:prstGeom>
        </p:spPr>
        <p:txBody>
          <a:bodyPr anchor="t" rtlCol="false" tIns="0" lIns="0" bIns="0" rIns="0">
            <a:spAutoFit/>
          </a:bodyPr>
          <a:lstStyle/>
          <a:p>
            <a:pPr algn="l">
              <a:lnSpc>
                <a:spcPts val="3770"/>
              </a:lnSpc>
              <a:spcBef>
                <a:spcPct val="0"/>
              </a:spcBef>
            </a:pPr>
            <a:r>
              <a:rPr lang="en-US" sz="2693" b="true">
                <a:solidFill>
                  <a:srgbClr val="FFFFFF"/>
                </a:solidFill>
                <a:latin typeface="Poppins Medium"/>
                <a:ea typeface="Poppins Medium"/>
                <a:cs typeface="Poppins Medium"/>
                <a:sym typeface="Poppins Medium"/>
              </a:rPr>
              <a:t>order_details_id, order_id, pizza_id, quantity.</a:t>
            </a:r>
          </a:p>
        </p:txBody>
      </p:sp>
      <p:sp>
        <p:nvSpPr>
          <p:cNvPr name="TextBox 13" id="13"/>
          <p:cNvSpPr txBox="true"/>
          <p:nvPr/>
        </p:nvSpPr>
        <p:spPr>
          <a:xfrm rot="0">
            <a:off x="4211657" y="142908"/>
            <a:ext cx="10580016" cy="3732743"/>
          </a:xfrm>
          <a:prstGeom prst="rect">
            <a:avLst/>
          </a:prstGeom>
        </p:spPr>
        <p:txBody>
          <a:bodyPr anchor="t" rtlCol="false" tIns="0" lIns="0" bIns="0" rIns="0">
            <a:spAutoFit/>
          </a:bodyPr>
          <a:lstStyle/>
          <a:p>
            <a:pPr algn="ctr">
              <a:lnSpc>
                <a:spcPts val="14139"/>
              </a:lnSpc>
            </a:pPr>
            <a:r>
              <a:rPr lang="en-US" sz="15887">
                <a:solidFill>
                  <a:srgbClr val="FFFFFF"/>
                </a:solidFill>
                <a:latin typeface="Kooperativ"/>
                <a:ea typeface="Kooperativ"/>
                <a:cs typeface="Kooperativ"/>
                <a:sym typeface="Kooperativ"/>
              </a:rPr>
              <a:t>Database Structure</a:t>
            </a:r>
          </a:p>
        </p:txBody>
      </p:sp>
      <p:sp>
        <p:nvSpPr>
          <p:cNvPr name="TextBox 14" id="14"/>
          <p:cNvSpPr txBox="true"/>
          <p:nvPr/>
        </p:nvSpPr>
        <p:spPr>
          <a:xfrm rot="0">
            <a:off x="3897064" y="3335990"/>
            <a:ext cx="10551301" cy="1309302"/>
          </a:xfrm>
          <a:prstGeom prst="rect">
            <a:avLst/>
          </a:prstGeom>
        </p:spPr>
        <p:txBody>
          <a:bodyPr anchor="t" rtlCol="false" tIns="0" lIns="0" bIns="0" rIns="0">
            <a:spAutoFit/>
          </a:bodyPr>
          <a:lstStyle/>
          <a:p>
            <a:pPr algn="ctr">
              <a:lnSpc>
                <a:spcPts val="5163"/>
              </a:lnSpc>
              <a:spcBef>
                <a:spcPct val="0"/>
              </a:spcBef>
            </a:pPr>
            <a:r>
              <a:rPr lang="en-US" b="true" sz="3688">
                <a:solidFill>
                  <a:srgbClr val="FFFFFF"/>
                </a:solidFill>
                <a:latin typeface="Poppins Bold"/>
                <a:ea typeface="Poppins Bold"/>
                <a:cs typeface="Poppins Bold"/>
                <a:sym typeface="Poppins Bold"/>
              </a:rPr>
              <a:t>ER Diagram: Visual representation of the relationships between the four tables</a:t>
            </a:r>
          </a:p>
        </p:txBody>
      </p:sp>
      <p:sp>
        <p:nvSpPr>
          <p:cNvPr name="TextBox 15" id="15"/>
          <p:cNvSpPr txBox="true"/>
          <p:nvPr/>
        </p:nvSpPr>
        <p:spPr>
          <a:xfrm rot="0">
            <a:off x="3421576" y="4906251"/>
            <a:ext cx="4063296" cy="476452"/>
          </a:xfrm>
          <a:prstGeom prst="rect">
            <a:avLst/>
          </a:prstGeom>
        </p:spPr>
        <p:txBody>
          <a:bodyPr anchor="t" rtlCol="false" tIns="0" lIns="0" bIns="0" rIns="0">
            <a:spAutoFit/>
          </a:bodyPr>
          <a:lstStyle/>
          <a:p>
            <a:pPr algn="ctr">
              <a:lnSpc>
                <a:spcPts val="3715"/>
              </a:lnSpc>
              <a:spcBef>
                <a:spcPct val="0"/>
              </a:spcBef>
            </a:pPr>
            <a:r>
              <a:rPr lang="en-US" b="true" sz="2653">
                <a:solidFill>
                  <a:srgbClr val="66292B"/>
                </a:solidFill>
                <a:latin typeface="Poppins Bold"/>
                <a:ea typeface="Poppins Bold"/>
                <a:cs typeface="Poppins Bold"/>
                <a:sym typeface="Poppins Bold"/>
              </a:rPr>
              <a:t>Orders</a:t>
            </a:r>
          </a:p>
        </p:txBody>
      </p:sp>
      <p:sp>
        <p:nvSpPr>
          <p:cNvPr name="TextBox 16" id="16"/>
          <p:cNvSpPr txBox="true"/>
          <p:nvPr/>
        </p:nvSpPr>
        <p:spPr>
          <a:xfrm rot="0">
            <a:off x="11791487" y="4906251"/>
            <a:ext cx="4063296" cy="476452"/>
          </a:xfrm>
          <a:prstGeom prst="rect">
            <a:avLst/>
          </a:prstGeom>
        </p:spPr>
        <p:txBody>
          <a:bodyPr anchor="t" rtlCol="false" tIns="0" lIns="0" bIns="0" rIns="0">
            <a:spAutoFit/>
          </a:bodyPr>
          <a:lstStyle/>
          <a:p>
            <a:pPr algn="ctr">
              <a:lnSpc>
                <a:spcPts val="3715"/>
              </a:lnSpc>
              <a:spcBef>
                <a:spcPct val="0"/>
              </a:spcBef>
            </a:pPr>
            <a:r>
              <a:rPr lang="en-US" b="true" sz="2653">
                <a:solidFill>
                  <a:srgbClr val="66292B"/>
                </a:solidFill>
                <a:latin typeface="Poppins Bold"/>
                <a:ea typeface="Poppins Bold"/>
                <a:cs typeface="Poppins Bold"/>
                <a:sym typeface="Poppins Bold"/>
              </a:rPr>
              <a:t>Order Details</a:t>
            </a:r>
          </a:p>
        </p:txBody>
      </p:sp>
      <p:sp>
        <p:nvSpPr>
          <p:cNvPr name="TextBox 17" id="17"/>
          <p:cNvSpPr txBox="true"/>
          <p:nvPr/>
        </p:nvSpPr>
        <p:spPr>
          <a:xfrm rot="0">
            <a:off x="1363459" y="4680349"/>
            <a:ext cx="1774266" cy="1459115"/>
          </a:xfrm>
          <a:prstGeom prst="rect">
            <a:avLst/>
          </a:prstGeom>
        </p:spPr>
        <p:txBody>
          <a:bodyPr anchor="t" rtlCol="false" tIns="0" lIns="0" bIns="0" rIns="0">
            <a:spAutoFit/>
          </a:bodyPr>
          <a:lstStyle/>
          <a:p>
            <a:pPr algn="ctr">
              <a:lnSpc>
                <a:spcPts val="10582"/>
              </a:lnSpc>
            </a:pPr>
            <a:r>
              <a:rPr lang="en-US" sz="11890">
                <a:solidFill>
                  <a:srgbClr val="FFFFFF"/>
                </a:solidFill>
                <a:latin typeface="Kooperativ"/>
                <a:ea typeface="Kooperativ"/>
                <a:cs typeface="Kooperativ"/>
                <a:sym typeface="Kooperativ"/>
              </a:rPr>
              <a:t>01</a:t>
            </a:r>
          </a:p>
        </p:txBody>
      </p:sp>
      <p:sp>
        <p:nvSpPr>
          <p:cNvPr name="TextBox 18" id="18"/>
          <p:cNvSpPr txBox="true"/>
          <p:nvPr/>
        </p:nvSpPr>
        <p:spPr>
          <a:xfrm rot="0">
            <a:off x="8787250" y="4799575"/>
            <a:ext cx="1991125" cy="1459115"/>
          </a:xfrm>
          <a:prstGeom prst="rect">
            <a:avLst/>
          </a:prstGeom>
        </p:spPr>
        <p:txBody>
          <a:bodyPr anchor="t" rtlCol="false" tIns="0" lIns="0" bIns="0" rIns="0">
            <a:spAutoFit/>
          </a:bodyPr>
          <a:lstStyle/>
          <a:p>
            <a:pPr algn="ctr">
              <a:lnSpc>
                <a:spcPts val="10582"/>
              </a:lnSpc>
            </a:pPr>
            <a:r>
              <a:rPr lang="en-US" sz="11890">
                <a:solidFill>
                  <a:srgbClr val="FFFFFF"/>
                </a:solidFill>
                <a:latin typeface="Kooperativ"/>
                <a:ea typeface="Kooperativ"/>
                <a:cs typeface="Kooperativ"/>
                <a:sym typeface="Kooperativ"/>
              </a:rPr>
              <a:t>02</a:t>
            </a:r>
          </a:p>
        </p:txBody>
      </p:sp>
      <p:sp>
        <p:nvSpPr>
          <p:cNvPr name="Freeform 19" id="19"/>
          <p:cNvSpPr/>
          <p:nvPr/>
        </p:nvSpPr>
        <p:spPr>
          <a:xfrm flipH="false" flipV="false" rot="0">
            <a:off x="14385110" y="-3093071"/>
            <a:ext cx="8716258" cy="8229600"/>
          </a:xfrm>
          <a:custGeom>
            <a:avLst/>
            <a:gdLst/>
            <a:ahLst/>
            <a:cxnLst/>
            <a:rect r="r" b="b" t="t" l="l"/>
            <a:pathLst>
              <a:path h="8229600" w="8716258">
                <a:moveTo>
                  <a:pt x="0" y="0"/>
                </a:moveTo>
                <a:lnTo>
                  <a:pt x="8716258" y="0"/>
                </a:lnTo>
                <a:lnTo>
                  <a:pt x="8716258" y="8229600"/>
                </a:lnTo>
                <a:lnTo>
                  <a:pt x="0" y="8229600"/>
                </a:lnTo>
                <a:lnTo>
                  <a:pt x="0" y="0"/>
                </a:lnTo>
                <a:close/>
              </a:path>
            </a:pathLst>
          </a:custGeom>
          <a:blipFill>
            <a:blip r:embed="rId4"/>
            <a:stretch>
              <a:fillRect l="0" t="0" r="0" b="0"/>
            </a:stretch>
          </a:blipFill>
        </p:spPr>
      </p:sp>
      <p:sp>
        <p:nvSpPr>
          <p:cNvPr name="Freeform 20" id="20"/>
          <p:cNvSpPr/>
          <p:nvPr/>
        </p:nvSpPr>
        <p:spPr>
          <a:xfrm flipH="false" flipV="false" rot="0">
            <a:off x="-4176458" y="-3047023"/>
            <a:ext cx="8716258" cy="8229600"/>
          </a:xfrm>
          <a:custGeom>
            <a:avLst/>
            <a:gdLst/>
            <a:ahLst/>
            <a:cxnLst/>
            <a:rect r="r" b="b" t="t" l="l"/>
            <a:pathLst>
              <a:path h="8229600" w="8716258">
                <a:moveTo>
                  <a:pt x="0" y="0"/>
                </a:moveTo>
                <a:lnTo>
                  <a:pt x="8716258" y="0"/>
                </a:lnTo>
                <a:lnTo>
                  <a:pt x="8716258" y="8229600"/>
                </a:lnTo>
                <a:lnTo>
                  <a:pt x="0" y="8229600"/>
                </a:lnTo>
                <a:lnTo>
                  <a:pt x="0" y="0"/>
                </a:lnTo>
                <a:close/>
              </a:path>
            </a:pathLst>
          </a:custGeom>
          <a:blipFill>
            <a:blip r:embed="rId4"/>
            <a:stretch>
              <a:fillRect l="0" t="0" r="0" b="0"/>
            </a:stretch>
          </a:blipFill>
        </p:spPr>
      </p:sp>
      <p:grpSp>
        <p:nvGrpSpPr>
          <p:cNvPr name="Group 21" id="21"/>
          <p:cNvGrpSpPr/>
          <p:nvPr/>
        </p:nvGrpSpPr>
        <p:grpSpPr>
          <a:xfrm rot="0">
            <a:off x="-2786939" y="9540136"/>
            <a:ext cx="23861879" cy="1715718"/>
            <a:chOff x="0" y="0"/>
            <a:chExt cx="6284610" cy="451876"/>
          </a:xfrm>
        </p:grpSpPr>
        <p:sp>
          <p:nvSpPr>
            <p:cNvPr name="Freeform 22" id="22"/>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23" id="23"/>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24" id="24"/>
          <p:cNvSpPr/>
          <p:nvPr/>
        </p:nvSpPr>
        <p:spPr>
          <a:xfrm flipH="false" flipV="false" rot="266846">
            <a:off x="16906132" y="5421862"/>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110629">
            <a:off x="784825" y="8472730"/>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387305">
            <a:off x="16562188" y="8374896"/>
            <a:ext cx="2485981" cy="1889345"/>
          </a:xfrm>
          <a:custGeom>
            <a:avLst/>
            <a:gdLst/>
            <a:ahLst/>
            <a:cxnLst/>
            <a:rect r="r" b="b" t="t" l="l"/>
            <a:pathLst>
              <a:path h="1889345" w="2485981">
                <a:moveTo>
                  <a:pt x="0" y="0"/>
                </a:moveTo>
                <a:lnTo>
                  <a:pt x="2485981" y="0"/>
                </a:lnTo>
                <a:lnTo>
                  <a:pt x="2485981" y="1889345"/>
                </a:lnTo>
                <a:lnTo>
                  <a:pt x="0" y="18893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387305">
            <a:off x="-853929" y="4775071"/>
            <a:ext cx="2412096" cy="1833193"/>
          </a:xfrm>
          <a:custGeom>
            <a:avLst/>
            <a:gdLst/>
            <a:ahLst/>
            <a:cxnLst/>
            <a:rect r="r" b="b" t="t" l="l"/>
            <a:pathLst>
              <a:path h="1833193" w="2412096">
                <a:moveTo>
                  <a:pt x="0" y="0"/>
                </a:moveTo>
                <a:lnTo>
                  <a:pt x="2412097" y="0"/>
                </a:lnTo>
                <a:lnTo>
                  <a:pt x="2412097" y="1833193"/>
                </a:lnTo>
                <a:lnTo>
                  <a:pt x="0" y="18331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8" id="28"/>
          <p:cNvSpPr txBox="true"/>
          <p:nvPr/>
        </p:nvSpPr>
        <p:spPr>
          <a:xfrm rot="0">
            <a:off x="1310212" y="7080943"/>
            <a:ext cx="1774266" cy="1459115"/>
          </a:xfrm>
          <a:prstGeom prst="rect">
            <a:avLst/>
          </a:prstGeom>
        </p:spPr>
        <p:txBody>
          <a:bodyPr anchor="t" rtlCol="false" tIns="0" lIns="0" bIns="0" rIns="0">
            <a:spAutoFit/>
          </a:bodyPr>
          <a:lstStyle/>
          <a:p>
            <a:pPr algn="ctr">
              <a:lnSpc>
                <a:spcPts val="10582"/>
              </a:lnSpc>
            </a:pPr>
            <a:r>
              <a:rPr lang="en-US" sz="11890">
                <a:solidFill>
                  <a:srgbClr val="FFFFFF"/>
                </a:solidFill>
                <a:latin typeface="Kooperativ"/>
                <a:ea typeface="Kooperativ"/>
                <a:cs typeface="Kooperativ"/>
                <a:sym typeface="Kooperativ"/>
              </a:rPr>
              <a:t>03</a:t>
            </a:r>
          </a:p>
        </p:txBody>
      </p:sp>
      <p:sp>
        <p:nvSpPr>
          <p:cNvPr name="TextBox 29" id="29"/>
          <p:cNvSpPr txBox="true"/>
          <p:nvPr/>
        </p:nvSpPr>
        <p:spPr>
          <a:xfrm rot="0">
            <a:off x="8778609" y="7080943"/>
            <a:ext cx="1991125" cy="1459115"/>
          </a:xfrm>
          <a:prstGeom prst="rect">
            <a:avLst/>
          </a:prstGeom>
        </p:spPr>
        <p:txBody>
          <a:bodyPr anchor="t" rtlCol="false" tIns="0" lIns="0" bIns="0" rIns="0">
            <a:spAutoFit/>
          </a:bodyPr>
          <a:lstStyle/>
          <a:p>
            <a:pPr algn="ctr">
              <a:lnSpc>
                <a:spcPts val="10582"/>
              </a:lnSpc>
            </a:pPr>
            <a:r>
              <a:rPr lang="en-US" sz="11890">
                <a:solidFill>
                  <a:srgbClr val="FFFFFF"/>
                </a:solidFill>
                <a:latin typeface="Kooperativ"/>
                <a:ea typeface="Kooperativ"/>
                <a:cs typeface="Kooperativ"/>
                <a:sym typeface="Kooperativ"/>
              </a:rPr>
              <a:t>04</a:t>
            </a:r>
          </a:p>
        </p:txBody>
      </p:sp>
      <p:grpSp>
        <p:nvGrpSpPr>
          <p:cNvPr name="Group 30" id="30"/>
          <p:cNvGrpSpPr/>
          <p:nvPr/>
        </p:nvGrpSpPr>
        <p:grpSpPr>
          <a:xfrm rot="0">
            <a:off x="3421576" y="7021753"/>
            <a:ext cx="4063296" cy="843309"/>
            <a:chOff x="0" y="0"/>
            <a:chExt cx="851769" cy="176779"/>
          </a:xfrm>
        </p:grpSpPr>
        <p:sp>
          <p:nvSpPr>
            <p:cNvPr name="Freeform 31" id="31"/>
            <p:cNvSpPr/>
            <p:nvPr/>
          </p:nvSpPr>
          <p:spPr>
            <a:xfrm flipH="false" flipV="false" rot="0">
              <a:off x="0" y="0"/>
              <a:ext cx="851769" cy="176779"/>
            </a:xfrm>
            <a:custGeom>
              <a:avLst/>
              <a:gdLst/>
              <a:ahLst/>
              <a:cxnLst/>
              <a:rect r="r" b="b" t="t" l="l"/>
              <a:pathLst>
                <a:path h="176779" w="851769">
                  <a:moveTo>
                    <a:pt x="15243" y="0"/>
                  </a:moveTo>
                  <a:lnTo>
                    <a:pt x="836527" y="0"/>
                  </a:lnTo>
                  <a:cubicBezTo>
                    <a:pt x="844945" y="0"/>
                    <a:pt x="851769" y="6824"/>
                    <a:pt x="851769" y="15243"/>
                  </a:cubicBezTo>
                  <a:lnTo>
                    <a:pt x="851769" y="161536"/>
                  </a:lnTo>
                  <a:cubicBezTo>
                    <a:pt x="851769" y="169954"/>
                    <a:pt x="844945" y="176779"/>
                    <a:pt x="836527" y="176779"/>
                  </a:cubicBezTo>
                  <a:lnTo>
                    <a:pt x="15243" y="176779"/>
                  </a:lnTo>
                  <a:cubicBezTo>
                    <a:pt x="6824" y="176779"/>
                    <a:pt x="0" y="169954"/>
                    <a:pt x="0" y="161536"/>
                  </a:cubicBezTo>
                  <a:lnTo>
                    <a:pt x="0" y="15243"/>
                  </a:lnTo>
                  <a:cubicBezTo>
                    <a:pt x="0" y="6824"/>
                    <a:pt x="6824" y="0"/>
                    <a:pt x="15243" y="0"/>
                  </a:cubicBezTo>
                  <a:close/>
                </a:path>
              </a:pathLst>
            </a:custGeom>
            <a:solidFill>
              <a:srgbClr val="F8B31F"/>
            </a:solidFill>
          </p:spPr>
        </p:sp>
        <p:sp>
          <p:nvSpPr>
            <p:cNvPr name="TextBox 32" id="32"/>
            <p:cNvSpPr txBox="true"/>
            <p:nvPr/>
          </p:nvSpPr>
          <p:spPr>
            <a:xfrm>
              <a:off x="0" y="-66675"/>
              <a:ext cx="851769" cy="243454"/>
            </a:xfrm>
            <a:prstGeom prst="rect">
              <a:avLst/>
            </a:prstGeom>
          </p:spPr>
          <p:txBody>
            <a:bodyPr anchor="ctr" rtlCol="false" tIns="50800" lIns="50800" bIns="50800" rIns="50800"/>
            <a:lstStyle/>
            <a:p>
              <a:pPr algn="ctr">
                <a:lnSpc>
                  <a:spcPts val="2800"/>
                </a:lnSpc>
              </a:pPr>
            </a:p>
          </p:txBody>
        </p:sp>
      </p:grpSp>
      <p:grpSp>
        <p:nvGrpSpPr>
          <p:cNvPr name="Group 33" id="33"/>
          <p:cNvGrpSpPr/>
          <p:nvPr/>
        </p:nvGrpSpPr>
        <p:grpSpPr>
          <a:xfrm rot="0">
            <a:off x="11791487" y="7026144"/>
            <a:ext cx="4063296" cy="843309"/>
            <a:chOff x="0" y="0"/>
            <a:chExt cx="851769" cy="176779"/>
          </a:xfrm>
        </p:grpSpPr>
        <p:sp>
          <p:nvSpPr>
            <p:cNvPr name="Freeform 34" id="34"/>
            <p:cNvSpPr/>
            <p:nvPr/>
          </p:nvSpPr>
          <p:spPr>
            <a:xfrm flipH="false" flipV="false" rot="0">
              <a:off x="0" y="0"/>
              <a:ext cx="851769" cy="176779"/>
            </a:xfrm>
            <a:custGeom>
              <a:avLst/>
              <a:gdLst/>
              <a:ahLst/>
              <a:cxnLst/>
              <a:rect r="r" b="b" t="t" l="l"/>
              <a:pathLst>
                <a:path h="176779" w="851769">
                  <a:moveTo>
                    <a:pt x="15243" y="0"/>
                  </a:moveTo>
                  <a:lnTo>
                    <a:pt x="836527" y="0"/>
                  </a:lnTo>
                  <a:cubicBezTo>
                    <a:pt x="844945" y="0"/>
                    <a:pt x="851769" y="6824"/>
                    <a:pt x="851769" y="15243"/>
                  </a:cubicBezTo>
                  <a:lnTo>
                    <a:pt x="851769" y="161536"/>
                  </a:lnTo>
                  <a:cubicBezTo>
                    <a:pt x="851769" y="169954"/>
                    <a:pt x="844945" y="176779"/>
                    <a:pt x="836527" y="176779"/>
                  </a:cubicBezTo>
                  <a:lnTo>
                    <a:pt x="15243" y="176779"/>
                  </a:lnTo>
                  <a:cubicBezTo>
                    <a:pt x="6824" y="176779"/>
                    <a:pt x="0" y="169954"/>
                    <a:pt x="0" y="161536"/>
                  </a:cubicBezTo>
                  <a:lnTo>
                    <a:pt x="0" y="15243"/>
                  </a:lnTo>
                  <a:cubicBezTo>
                    <a:pt x="0" y="6824"/>
                    <a:pt x="6824" y="0"/>
                    <a:pt x="15243" y="0"/>
                  </a:cubicBezTo>
                  <a:close/>
                </a:path>
              </a:pathLst>
            </a:custGeom>
            <a:solidFill>
              <a:srgbClr val="F8B31F"/>
            </a:solidFill>
          </p:spPr>
        </p:sp>
        <p:sp>
          <p:nvSpPr>
            <p:cNvPr name="TextBox 35" id="35"/>
            <p:cNvSpPr txBox="true"/>
            <p:nvPr/>
          </p:nvSpPr>
          <p:spPr>
            <a:xfrm>
              <a:off x="0" y="-66675"/>
              <a:ext cx="851769" cy="243454"/>
            </a:xfrm>
            <a:prstGeom prst="rect">
              <a:avLst/>
            </a:prstGeom>
          </p:spPr>
          <p:txBody>
            <a:bodyPr anchor="ctr" rtlCol="false" tIns="50800" lIns="50800" bIns="50800" rIns="50800"/>
            <a:lstStyle/>
            <a:p>
              <a:pPr algn="ctr">
                <a:lnSpc>
                  <a:spcPts val="2800"/>
                </a:lnSpc>
              </a:pPr>
            </a:p>
          </p:txBody>
        </p:sp>
      </p:grpSp>
      <p:sp>
        <p:nvSpPr>
          <p:cNvPr name="TextBox 36" id="36"/>
          <p:cNvSpPr txBox="true"/>
          <p:nvPr/>
        </p:nvSpPr>
        <p:spPr>
          <a:xfrm rot="0">
            <a:off x="3421576" y="7171472"/>
            <a:ext cx="4063296" cy="476452"/>
          </a:xfrm>
          <a:prstGeom prst="rect">
            <a:avLst/>
          </a:prstGeom>
        </p:spPr>
        <p:txBody>
          <a:bodyPr anchor="t" rtlCol="false" tIns="0" lIns="0" bIns="0" rIns="0">
            <a:spAutoFit/>
          </a:bodyPr>
          <a:lstStyle/>
          <a:p>
            <a:pPr algn="ctr">
              <a:lnSpc>
                <a:spcPts val="3715"/>
              </a:lnSpc>
              <a:spcBef>
                <a:spcPct val="0"/>
              </a:spcBef>
            </a:pPr>
            <a:r>
              <a:rPr lang="en-US" b="true" sz="2653">
                <a:solidFill>
                  <a:srgbClr val="66292B"/>
                </a:solidFill>
                <a:latin typeface="Poppins Bold"/>
                <a:ea typeface="Poppins Bold"/>
                <a:cs typeface="Poppins Bold"/>
                <a:sym typeface="Poppins Bold"/>
              </a:rPr>
              <a:t>Pizzas</a:t>
            </a:r>
          </a:p>
        </p:txBody>
      </p:sp>
      <p:sp>
        <p:nvSpPr>
          <p:cNvPr name="TextBox 37" id="37"/>
          <p:cNvSpPr txBox="true"/>
          <p:nvPr/>
        </p:nvSpPr>
        <p:spPr>
          <a:xfrm rot="0">
            <a:off x="11791487" y="7171472"/>
            <a:ext cx="4063296" cy="476452"/>
          </a:xfrm>
          <a:prstGeom prst="rect">
            <a:avLst/>
          </a:prstGeom>
        </p:spPr>
        <p:txBody>
          <a:bodyPr anchor="t" rtlCol="false" tIns="0" lIns="0" bIns="0" rIns="0">
            <a:spAutoFit/>
          </a:bodyPr>
          <a:lstStyle/>
          <a:p>
            <a:pPr algn="ctr">
              <a:lnSpc>
                <a:spcPts val="3715"/>
              </a:lnSpc>
              <a:spcBef>
                <a:spcPct val="0"/>
              </a:spcBef>
            </a:pPr>
            <a:r>
              <a:rPr lang="en-US" b="true" sz="2653">
                <a:solidFill>
                  <a:srgbClr val="66292B"/>
                </a:solidFill>
                <a:latin typeface="Poppins Bold"/>
                <a:ea typeface="Poppins Bold"/>
                <a:cs typeface="Poppins Bold"/>
                <a:sym typeface="Poppins Bold"/>
              </a:rPr>
              <a:t>Pizza Types </a:t>
            </a:r>
          </a:p>
        </p:txBody>
      </p:sp>
      <p:sp>
        <p:nvSpPr>
          <p:cNvPr name="TextBox 38" id="38"/>
          <p:cNvSpPr txBox="true"/>
          <p:nvPr/>
        </p:nvSpPr>
        <p:spPr>
          <a:xfrm rot="0">
            <a:off x="3421576" y="7998412"/>
            <a:ext cx="5649525" cy="951773"/>
          </a:xfrm>
          <a:prstGeom prst="rect">
            <a:avLst/>
          </a:prstGeom>
        </p:spPr>
        <p:txBody>
          <a:bodyPr anchor="t" rtlCol="false" tIns="0" lIns="0" bIns="0" rIns="0">
            <a:spAutoFit/>
          </a:bodyPr>
          <a:lstStyle/>
          <a:p>
            <a:pPr algn="l">
              <a:lnSpc>
                <a:spcPts val="3770"/>
              </a:lnSpc>
              <a:spcBef>
                <a:spcPct val="0"/>
              </a:spcBef>
            </a:pPr>
            <a:r>
              <a:rPr lang="en-US" sz="2693" b="true">
                <a:solidFill>
                  <a:srgbClr val="FFFFFF"/>
                </a:solidFill>
                <a:latin typeface="Poppins Medium"/>
                <a:ea typeface="Poppins Medium"/>
                <a:cs typeface="Poppins Medium"/>
                <a:sym typeface="Poppins Medium"/>
              </a:rPr>
              <a:t>pizza_id, pizza_type_id, size, price.</a:t>
            </a:r>
          </a:p>
        </p:txBody>
      </p:sp>
      <p:sp>
        <p:nvSpPr>
          <p:cNvPr name="TextBox 39" id="39"/>
          <p:cNvSpPr txBox="true"/>
          <p:nvPr/>
        </p:nvSpPr>
        <p:spPr>
          <a:xfrm rot="0">
            <a:off x="11781993" y="7942111"/>
            <a:ext cx="5649525" cy="951773"/>
          </a:xfrm>
          <a:prstGeom prst="rect">
            <a:avLst/>
          </a:prstGeom>
        </p:spPr>
        <p:txBody>
          <a:bodyPr anchor="t" rtlCol="false" tIns="0" lIns="0" bIns="0" rIns="0">
            <a:spAutoFit/>
          </a:bodyPr>
          <a:lstStyle/>
          <a:p>
            <a:pPr algn="l">
              <a:lnSpc>
                <a:spcPts val="3770"/>
              </a:lnSpc>
              <a:spcBef>
                <a:spcPct val="0"/>
              </a:spcBef>
            </a:pPr>
            <a:r>
              <a:rPr lang="en-US" sz="2693" b="true">
                <a:solidFill>
                  <a:srgbClr val="FFFFFF"/>
                </a:solidFill>
                <a:latin typeface="Poppins Medium"/>
                <a:ea typeface="Poppins Medium"/>
                <a:cs typeface="Poppins Medium"/>
                <a:sym typeface="Poppins Medium"/>
              </a:rPr>
              <a:t>pizza_type_id, name, category, ingredients.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4924639" y="-4227621"/>
            <a:ext cx="8898496" cy="8477840"/>
          </a:xfrm>
          <a:custGeom>
            <a:avLst/>
            <a:gdLst/>
            <a:ahLst/>
            <a:cxnLst/>
            <a:rect r="r" b="b" t="t" l="l"/>
            <a:pathLst>
              <a:path h="8477840" w="8898496">
                <a:moveTo>
                  <a:pt x="0" y="0"/>
                </a:moveTo>
                <a:lnTo>
                  <a:pt x="8898496" y="0"/>
                </a:lnTo>
                <a:lnTo>
                  <a:pt x="8898496" y="8477840"/>
                </a:lnTo>
                <a:lnTo>
                  <a:pt x="0" y="8477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890854" y="1324851"/>
            <a:ext cx="10966066" cy="1950513"/>
          </a:xfrm>
          <a:prstGeom prst="rect">
            <a:avLst/>
          </a:prstGeom>
        </p:spPr>
        <p:txBody>
          <a:bodyPr anchor="t" rtlCol="false" tIns="0" lIns="0" bIns="0" rIns="0">
            <a:spAutoFit/>
          </a:bodyPr>
          <a:lstStyle/>
          <a:p>
            <a:pPr algn="ctr">
              <a:lnSpc>
                <a:spcPts val="14139"/>
              </a:lnSpc>
            </a:pPr>
            <a:r>
              <a:rPr lang="en-US" sz="15887">
                <a:solidFill>
                  <a:srgbClr val="FFFFFF"/>
                </a:solidFill>
                <a:latin typeface="Kooperativ"/>
                <a:ea typeface="Kooperativ"/>
                <a:cs typeface="Kooperativ"/>
                <a:sym typeface="Kooperativ"/>
              </a:rPr>
              <a:t>ER diagram</a:t>
            </a:r>
          </a:p>
        </p:txBody>
      </p:sp>
      <p:sp>
        <p:nvSpPr>
          <p:cNvPr name="Freeform 7" id="7"/>
          <p:cNvSpPr/>
          <p:nvPr/>
        </p:nvSpPr>
        <p:spPr>
          <a:xfrm flipH="false" flipV="false" rot="0">
            <a:off x="14757306" y="-3247149"/>
            <a:ext cx="8716258" cy="8229600"/>
          </a:xfrm>
          <a:custGeom>
            <a:avLst/>
            <a:gdLst/>
            <a:ahLst/>
            <a:cxnLst/>
            <a:rect r="r" b="b" t="t" l="l"/>
            <a:pathLst>
              <a:path h="8229600" w="8716258">
                <a:moveTo>
                  <a:pt x="0" y="0"/>
                </a:moveTo>
                <a:lnTo>
                  <a:pt x="8716258" y="0"/>
                </a:lnTo>
                <a:lnTo>
                  <a:pt x="8716258"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0">
            <a:off x="-4725069" y="-2493481"/>
            <a:ext cx="8716258" cy="8229600"/>
          </a:xfrm>
          <a:custGeom>
            <a:avLst/>
            <a:gdLst/>
            <a:ahLst/>
            <a:cxnLst/>
            <a:rect r="r" b="b" t="t" l="l"/>
            <a:pathLst>
              <a:path h="8229600" w="8716258">
                <a:moveTo>
                  <a:pt x="0" y="0"/>
                </a:moveTo>
                <a:lnTo>
                  <a:pt x="8716258" y="0"/>
                </a:lnTo>
                <a:lnTo>
                  <a:pt x="8716258" y="8229600"/>
                </a:lnTo>
                <a:lnTo>
                  <a:pt x="0" y="8229600"/>
                </a:lnTo>
                <a:lnTo>
                  <a:pt x="0" y="0"/>
                </a:lnTo>
                <a:close/>
              </a:path>
            </a:pathLst>
          </a:custGeom>
          <a:blipFill>
            <a:blip r:embed="rId6"/>
            <a:stretch>
              <a:fillRect l="0" t="0" r="0" b="0"/>
            </a:stretch>
          </a:blipFill>
        </p:spPr>
      </p:sp>
      <p:grpSp>
        <p:nvGrpSpPr>
          <p:cNvPr name="Group 9" id="9"/>
          <p:cNvGrpSpPr/>
          <p:nvPr/>
        </p:nvGrpSpPr>
        <p:grpSpPr>
          <a:xfrm rot="0">
            <a:off x="-2786939" y="9540136"/>
            <a:ext cx="23861879" cy="1715718"/>
            <a:chOff x="0" y="0"/>
            <a:chExt cx="6284610" cy="451876"/>
          </a:xfrm>
        </p:grpSpPr>
        <p:sp>
          <p:nvSpPr>
            <p:cNvPr name="Freeform 10" id="10"/>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11" id="11"/>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12" id="12"/>
          <p:cNvSpPr/>
          <p:nvPr/>
        </p:nvSpPr>
        <p:spPr>
          <a:xfrm flipH="false" flipV="false" rot="266846">
            <a:off x="16041684" y="5429808"/>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110629">
            <a:off x="1326844" y="8239439"/>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387305">
            <a:off x="16562188" y="8374896"/>
            <a:ext cx="2485981" cy="1889345"/>
          </a:xfrm>
          <a:custGeom>
            <a:avLst/>
            <a:gdLst/>
            <a:ahLst/>
            <a:cxnLst/>
            <a:rect r="r" b="b" t="t" l="l"/>
            <a:pathLst>
              <a:path h="1889345" w="2485981">
                <a:moveTo>
                  <a:pt x="0" y="0"/>
                </a:moveTo>
                <a:lnTo>
                  <a:pt x="2485981" y="0"/>
                </a:lnTo>
                <a:lnTo>
                  <a:pt x="2485981" y="1889345"/>
                </a:lnTo>
                <a:lnTo>
                  <a:pt x="0" y="18893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387305">
            <a:off x="-853929" y="4775071"/>
            <a:ext cx="2412096" cy="1833193"/>
          </a:xfrm>
          <a:custGeom>
            <a:avLst/>
            <a:gdLst/>
            <a:ahLst/>
            <a:cxnLst/>
            <a:rect r="r" b="b" t="t" l="l"/>
            <a:pathLst>
              <a:path h="1833193" w="2412096">
                <a:moveTo>
                  <a:pt x="0" y="0"/>
                </a:moveTo>
                <a:lnTo>
                  <a:pt x="2412097" y="0"/>
                </a:lnTo>
                <a:lnTo>
                  <a:pt x="2412097" y="1833193"/>
                </a:lnTo>
                <a:lnTo>
                  <a:pt x="0" y="18331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5783244" y="2973560"/>
            <a:ext cx="6721511" cy="6346008"/>
          </a:xfrm>
          <a:custGeom>
            <a:avLst/>
            <a:gdLst/>
            <a:ahLst/>
            <a:cxnLst/>
            <a:rect r="r" b="b" t="t" l="l"/>
            <a:pathLst>
              <a:path h="6346008" w="6721511">
                <a:moveTo>
                  <a:pt x="0" y="0"/>
                </a:moveTo>
                <a:lnTo>
                  <a:pt x="6721512" y="0"/>
                </a:lnTo>
                <a:lnTo>
                  <a:pt x="6721512" y="6346008"/>
                </a:lnTo>
                <a:lnTo>
                  <a:pt x="0" y="6346008"/>
                </a:lnTo>
                <a:lnTo>
                  <a:pt x="0" y="0"/>
                </a:lnTo>
                <a:close/>
              </a:path>
            </a:pathLst>
          </a:custGeom>
          <a:blipFill>
            <a:blip r:embed="rId1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B332C"/>
        </a:solidFill>
      </p:bgPr>
    </p:bg>
    <p:spTree>
      <p:nvGrpSpPr>
        <p:cNvPr id="1" name=""/>
        <p:cNvGrpSpPr/>
        <p:nvPr/>
      </p:nvGrpSpPr>
      <p:grpSpPr>
        <a:xfrm>
          <a:off x="0" y="0"/>
          <a:ext cx="0" cy="0"/>
          <a:chOff x="0" y="0"/>
          <a:chExt cx="0" cy="0"/>
        </a:xfrm>
      </p:grpSpPr>
      <p:grpSp>
        <p:nvGrpSpPr>
          <p:cNvPr name="Group 2" id="2"/>
          <p:cNvGrpSpPr/>
          <p:nvPr/>
        </p:nvGrpSpPr>
        <p:grpSpPr>
          <a:xfrm rot="0">
            <a:off x="-222936" y="-381649"/>
            <a:ext cx="18733873" cy="10421653"/>
            <a:chOff x="0" y="0"/>
            <a:chExt cx="24978497" cy="13895537"/>
          </a:xfrm>
        </p:grpSpPr>
        <p:sp>
          <p:nvSpPr>
            <p:cNvPr name="Freeform 3" id="3"/>
            <p:cNvSpPr/>
            <p:nvPr/>
          </p:nvSpPr>
          <p:spPr>
            <a:xfrm flipH="false" flipV="false" rot="0">
              <a:off x="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2960" y="0"/>
              <a:ext cx="13895537" cy="13895537"/>
            </a:xfrm>
            <a:custGeom>
              <a:avLst/>
              <a:gdLst/>
              <a:ahLst/>
              <a:cxnLst/>
              <a:rect r="r" b="b" t="t" l="l"/>
              <a:pathLst>
                <a:path h="13895537" w="13895537">
                  <a:moveTo>
                    <a:pt x="0" y="0"/>
                  </a:moveTo>
                  <a:lnTo>
                    <a:pt x="13895537" y="0"/>
                  </a:lnTo>
                  <a:lnTo>
                    <a:pt x="13895537" y="13895537"/>
                  </a:lnTo>
                  <a:lnTo>
                    <a:pt x="0" y="13895537"/>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4864352" y="-3648662"/>
            <a:ext cx="8898496" cy="8477840"/>
          </a:xfrm>
          <a:custGeom>
            <a:avLst/>
            <a:gdLst/>
            <a:ahLst/>
            <a:cxnLst/>
            <a:rect r="r" b="b" t="t" l="l"/>
            <a:pathLst>
              <a:path h="8477840" w="8898496">
                <a:moveTo>
                  <a:pt x="0" y="0"/>
                </a:moveTo>
                <a:lnTo>
                  <a:pt x="8898497" y="0"/>
                </a:lnTo>
                <a:lnTo>
                  <a:pt x="8898497" y="8477840"/>
                </a:lnTo>
                <a:lnTo>
                  <a:pt x="0" y="8477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145181" y="7748687"/>
            <a:ext cx="3218664" cy="730086"/>
            <a:chOff x="0" y="0"/>
            <a:chExt cx="779349" cy="176779"/>
          </a:xfrm>
        </p:grpSpPr>
        <p:sp>
          <p:nvSpPr>
            <p:cNvPr name="Freeform 7" id="7"/>
            <p:cNvSpPr/>
            <p:nvPr/>
          </p:nvSpPr>
          <p:spPr>
            <a:xfrm flipH="false" flipV="false" rot="0">
              <a:off x="0" y="0"/>
              <a:ext cx="779349" cy="176779"/>
            </a:xfrm>
            <a:custGeom>
              <a:avLst/>
              <a:gdLst/>
              <a:ahLst/>
              <a:cxnLst/>
              <a:rect r="r" b="b" t="t" l="l"/>
              <a:pathLst>
                <a:path h="176779" w="779349">
                  <a:moveTo>
                    <a:pt x="19243" y="0"/>
                  </a:moveTo>
                  <a:lnTo>
                    <a:pt x="760106" y="0"/>
                  </a:lnTo>
                  <a:cubicBezTo>
                    <a:pt x="770733" y="0"/>
                    <a:pt x="779349" y="8615"/>
                    <a:pt x="779349" y="19243"/>
                  </a:cubicBezTo>
                  <a:lnTo>
                    <a:pt x="779349" y="157536"/>
                  </a:lnTo>
                  <a:cubicBezTo>
                    <a:pt x="779349" y="162640"/>
                    <a:pt x="777321" y="167534"/>
                    <a:pt x="773713" y="171143"/>
                  </a:cubicBezTo>
                  <a:cubicBezTo>
                    <a:pt x="770104" y="174751"/>
                    <a:pt x="765210" y="176779"/>
                    <a:pt x="760106" y="176779"/>
                  </a:cubicBezTo>
                  <a:lnTo>
                    <a:pt x="19243" y="176779"/>
                  </a:lnTo>
                  <a:cubicBezTo>
                    <a:pt x="14139" y="176779"/>
                    <a:pt x="9245" y="174751"/>
                    <a:pt x="5636" y="171143"/>
                  </a:cubicBezTo>
                  <a:cubicBezTo>
                    <a:pt x="2027" y="167534"/>
                    <a:pt x="0" y="162640"/>
                    <a:pt x="0" y="157536"/>
                  </a:cubicBezTo>
                  <a:lnTo>
                    <a:pt x="0" y="19243"/>
                  </a:lnTo>
                  <a:cubicBezTo>
                    <a:pt x="0" y="14139"/>
                    <a:pt x="2027" y="9245"/>
                    <a:pt x="5636" y="5636"/>
                  </a:cubicBezTo>
                  <a:cubicBezTo>
                    <a:pt x="9245" y="2027"/>
                    <a:pt x="14139" y="0"/>
                    <a:pt x="19243" y="0"/>
                  </a:cubicBezTo>
                  <a:close/>
                </a:path>
              </a:pathLst>
            </a:custGeom>
            <a:solidFill>
              <a:srgbClr val="F8B31F"/>
            </a:solidFill>
          </p:spPr>
        </p:sp>
        <p:sp>
          <p:nvSpPr>
            <p:cNvPr name="TextBox 8" id="8"/>
            <p:cNvSpPr txBox="true"/>
            <p:nvPr/>
          </p:nvSpPr>
          <p:spPr>
            <a:xfrm>
              <a:off x="0" y="-66675"/>
              <a:ext cx="779349" cy="243454"/>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7411595" y="7726251"/>
            <a:ext cx="4027396" cy="730086"/>
            <a:chOff x="0" y="0"/>
            <a:chExt cx="975170" cy="176779"/>
          </a:xfrm>
        </p:grpSpPr>
        <p:sp>
          <p:nvSpPr>
            <p:cNvPr name="Freeform 10" id="10"/>
            <p:cNvSpPr/>
            <p:nvPr/>
          </p:nvSpPr>
          <p:spPr>
            <a:xfrm flipH="false" flipV="false" rot="0">
              <a:off x="0" y="0"/>
              <a:ext cx="975170" cy="176779"/>
            </a:xfrm>
            <a:custGeom>
              <a:avLst/>
              <a:gdLst/>
              <a:ahLst/>
              <a:cxnLst/>
              <a:rect r="r" b="b" t="t" l="l"/>
              <a:pathLst>
                <a:path h="176779" w="975170">
                  <a:moveTo>
                    <a:pt x="15379" y="0"/>
                  </a:moveTo>
                  <a:lnTo>
                    <a:pt x="959792" y="0"/>
                  </a:lnTo>
                  <a:cubicBezTo>
                    <a:pt x="968285" y="0"/>
                    <a:pt x="975170" y="6885"/>
                    <a:pt x="975170" y="15379"/>
                  </a:cubicBezTo>
                  <a:lnTo>
                    <a:pt x="975170" y="161400"/>
                  </a:lnTo>
                  <a:cubicBezTo>
                    <a:pt x="975170" y="169894"/>
                    <a:pt x="968285" y="176779"/>
                    <a:pt x="959792" y="176779"/>
                  </a:cubicBezTo>
                  <a:lnTo>
                    <a:pt x="15379" y="176779"/>
                  </a:lnTo>
                  <a:cubicBezTo>
                    <a:pt x="6885" y="176779"/>
                    <a:pt x="0" y="169894"/>
                    <a:pt x="0" y="161400"/>
                  </a:cubicBezTo>
                  <a:lnTo>
                    <a:pt x="0" y="15379"/>
                  </a:lnTo>
                  <a:cubicBezTo>
                    <a:pt x="0" y="6885"/>
                    <a:pt x="6885" y="0"/>
                    <a:pt x="15379" y="0"/>
                  </a:cubicBezTo>
                  <a:close/>
                </a:path>
              </a:pathLst>
            </a:custGeom>
            <a:solidFill>
              <a:srgbClr val="F8B31F"/>
            </a:solidFill>
          </p:spPr>
        </p:sp>
        <p:sp>
          <p:nvSpPr>
            <p:cNvPr name="TextBox 11" id="11"/>
            <p:cNvSpPr txBox="true"/>
            <p:nvPr/>
          </p:nvSpPr>
          <p:spPr>
            <a:xfrm>
              <a:off x="0" y="-66675"/>
              <a:ext cx="975170" cy="243454"/>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2486741" y="7726251"/>
            <a:ext cx="3643219" cy="730086"/>
            <a:chOff x="0" y="0"/>
            <a:chExt cx="882148" cy="176779"/>
          </a:xfrm>
        </p:grpSpPr>
        <p:sp>
          <p:nvSpPr>
            <p:cNvPr name="Freeform 13" id="13"/>
            <p:cNvSpPr/>
            <p:nvPr/>
          </p:nvSpPr>
          <p:spPr>
            <a:xfrm flipH="false" flipV="false" rot="0">
              <a:off x="0" y="0"/>
              <a:ext cx="882148" cy="176779"/>
            </a:xfrm>
            <a:custGeom>
              <a:avLst/>
              <a:gdLst/>
              <a:ahLst/>
              <a:cxnLst/>
              <a:rect r="r" b="b" t="t" l="l"/>
              <a:pathLst>
                <a:path h="176779" w="882148">
                  <a:moveTo>
                    <a:pt x="17000" y="0"/>
                  </a:moveTo>
                  <a:lnTo>
                    <a:pt x="865147" y="0"/>
                  </a:lnTo>
                  <a:cubicBezTo>
                    <a:pt x="869656" y="0"/>
                    <a:pt x="873980" y="1791"/>
                    <a:pt x="877168" y="4979"/>
                  </a:cubicBezTo>
                  <a:cubicBezTo>
                    <a:pt x="880357" y="8167"/>
                    <a:pt x="882148" y="12491"/>
                    <a:pt x="882148" y="17000"/>
                  </a:cubicBezTo>
                  <a:lnTo>
                    <a:pt x="882148" y="159779"/>
                  </a:lnTo>
                  <a:cubicBezTo>
                    <a:pt x="882148" y="169168"/>
                    <a:pt x="874536" y="176779"/>
                    <a:pt x="865147" y="176779"/>
                  </a:cubicBezTo>
                  <a:lnTo>
                    <a:pt x="17000" y="176779"/>
                  </a:lnTo>
                  <a:cubicBezTo>
                    <a:pt x="12491" y="176779"/>
                    <a:pt x="8167" y="174988"/>
                    <a:pt x="4979" y="171800"/>
                  </a:cubicBezTo>
                  <a:cubicBezTo>
                    <a:pt x="1791" y="168611"/>
                    <a:pt x="0" y="164287"/>
                    <a:pt x="0" y="159779"/>
                  </a:cubicBezTo>
                  <a:lnTo>
                    <a:pt x="0" y="17000"/>
                  </a:lnTo>
                  <a:cubicBezTo>
                    <a:pt x="0" y="12491"/>
                    <a:pt x="1791" y="8167"/>
                    <a:pt x="4979" y="4979"/>
                  </a:cubicBezTo>
                  <a:cubicBezTo>
                    <a:pt x="8167" y="1791"/>
                    <a:pt x="12491" y="0"/>
                    <a:pt x="17000" y="0"/>
                  </a:cubicBezTo>
                  <a:close/>
                </a:path>
              </a:pathLst>
            </a:custGeom>
            <a:solidFill>
              <a:srgbClr val="F8B31F"/>
            </a:solidFill>
          </p:spPr>
        </p:sp>
        <p:sp>
          <p:nvSpPr>
            <p:cNvPr name="TextBox 14" id="14"/>
            <p:cNvSpPr txBox="true"/>
            <p:nvPr/>
          </p:nvSpPr>
          <p:spPr>
            <a:xfrm>
              <a:off x="0" y="-66675"/>
              <a:ext cx="882148" cy="243454"/>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2794338" y="3659285"/>
            <a:ext cx="3728767" cy="372876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1477" t="0" r="-29181" b="0"/>
              </a:stretch>
            </a:blipFill>
          </p:spPr>
        </p:sp>
      </p:grpSp>
      <p:sp>
        <p:nvSpPr>
          <p:cNvPr name="TextBox 17" id="17"/>
          <p:cNvSpPr txBox="true"/>
          <p:nvPr/>
        </p:nvSpPr>
        <p:spPr>
          <a:xfrm rot="0">
            <a:off x="2697642" y="7860887"/>
            <a:ext cx="3922158" cy="403664"/>
          </a:xfrm>
          <a:prstGeom prst="rect">
            <a:avLst/>
          </a:prstGeom>
        </p:spPr>
        <p:txBody>
          <a:bodyPr anchor="t" rtlCol="false" tIns="0" lIns="0" bIns="0" rIns="0">
            <a:spAutoFit/>
          </a:bodyPr>
          <a:lstStyle/>
          <a:p>
            <a:pPr algn="ctr">
              <a:lnSpc>
                <a:spcPts val="3216"/>
              </a:lnSpc>
              <a:spcBef>
                <a:spcPct val="0"/>
              </a:spcBef>
            </a:pPr>
            <a:r>
              <a:rPr lang="en-US" b="true" sz="2297">
                <a:solidFill>
                  <a:srgbClr val="66292B"/>
                </a:solidFill>
                <a:latin typeface="Poppins Bold"/>
                <a:ea typeface="Poppins Bold"/>
                <a:cs typeface="Poppins Bold"/>
                <a:sym typeface="Poppins Bold"/>
              </a:rPr>
              <a:t>Simple SQL Queries</a:t>
            </a:r>
          </a:p>
        </p:txBody>
      </p:sp>
      <p:sp>
        <p:nvSpPr>
          <p:cNvPr name="TextBox 18" id="18"/>
          <p:cNvSpPr txBox="true"/>
          <p:nvPr/>
        </p:nvSpPr>
        <p:spPr>
          <a:xfrm rot="0">
            <a:off x="7411595" y="7860887"/>
            <a:ext cx="3922158" cy="403664"/>
          </a:xfrm>
          <a:prstGeom prst="rect">
            <a:avLst/>
          </a:prstGeom>
        </p:spPr>
        <p:txBody>
          <a:bodyPr anchor="t" rtlCol="false" tIns="0" lIns="0" bIns="0" rIns="0">
            <a:spAutoFit/>
          </a:bodyPr>
          <a:lstStyle/>
          <a:p>
            <a:pPr algn="ctr">
              <a:lnSpc>
                <a:spcPts val="3216"/>
              </a:lnSpc>
              <a:spcBef>
                <a:spcPct val="0"/>
              </a:spcBef>
            </a:pPr>
            <a:r>
              <a:rPr lang="en-US" b="true" sz="2297">
                <a:solidFill>
                  <a:srgbClr val="66292B"/>
                </a:solidFill>
                <a:latin typeface="Poppins Bold"/>
                <a:ea typeface="Poppins Bold"/>
                <a:cs typeface="Poppins Bold"/>
                <a:sym typeface="Poppins Bold"/>
              </a:rPr>
              <a:t>Intermediate SQL Queries</a:t>
            </a:r>
          </a:p>
        </p:txBody>
      </p:sp>
      <p:sp>
        <p:nvSpPr>
          <p:cNvPr name="TextBox 19" id="19"/>
          <p:cNvSpPr txBox="true"/>
          <p:nvPr/>
        </p:nvSpPr>
        <p:spPr>
          <a:xfrm rot="0">
            <a:off x="12381966" y="7860887"/>
            <a:ext cx="3922158" cy="403664"/>
          </a:xfrm>
          <a:prstGeom prst="rect">
            <a:avLst/>
          </a:prstGeom>
        </p:spPr>
        <p:txBody>
          <a:bodyPr anchor="t" rtlCol="false" tIns="0" lIns="0" bIns="0" rIns="0">
            <a:spAutoFit/>
          </a:bodyPr>
          <a:lstStyle/>
          <a:p>
            <a:pPr algn="ctr">
              <a:lnSpc>
                <a:spcPts val="3216"/>
              </a:lnSpc>
              <a:spcBef>
                <a:spcPct val="0"/>
              </a:spcBef>
            </a:pPr>
            <a:r>
              <a:rPr lang="en-US" b="true" sz="2297">
                <a:solidFill>
                  <a:srgbClr val="66292B"/>
                </a:solidFill>
                <a:latin typeface="Poppins Bold"/>
                <a:ea typeface="Poppins Bold"/>
                <a:cs typeface="Poppins Bold"/>
                <a:sym typeface="Poppins Bold"/>
              </a:rPr>
              <a:t>Advanced SQL Queries</a:t>
            </a:r>
          </a:p>
        </p:txBody>
      </p:sp>
      <p:sp>
        <p:nvSpPr>
          <p:cNvPr name="TextBox 20" id="20"/>
          <p:cNvSpPr txBox="true"/>
          <p:nvPr/>
        </p:nvSpPr>
        <p:spPr>
          <a:xfrm rot="0">
            <a:off x="3403869" y="1466850"/>
            <a:ext cx="11819463" cy="1854235"/>
          </a:xfrm>
          <a:prstGeom prst="rect">
            <a:avLst/>
          </a:prstGeom>
        </p:spPr>
        <p:txBody>
          <a:bodyPr anchor="t" rtlCol="false" tIns="0" lIns="0" bIns="0" rIns="0">
            <a:spAutoFit/>
          </a:bodyPr>
          <a:lstStyle/>
          <a:p>
            <a:pPr algn="ctr">
              <a:lnSpc>
                <a:spcPts val="13450"/>
              </a:lnSpc>
            </a:pPr>
            <a:r>
              <a:rPr lang="en-US" sz="15113">
                <a:solidFill>
                  <a:srgbClr val="FFFFFF"/>
                </a:solidFill>
                <a:latin typeface="Kooperativ"/>
                <a:ea typeface="Kooperativ"/>
                <a:cs typeface="Kooperativ"/>
                <a:sym typeface="Kooperativ"/>
              </a:rPr>
              <a:t>SQL Queries</a:t>
            </a:r>
          </a:p>
        </p:txBody>
      </p:sp>
      <p:grpSp>
        <p:nvGrpSpPr>
          <p:cNvPr name="Group 21" id="21"/>
          <p:cNvGrpSpPr/>
          <p:nvPr/>
        </p:nvGrpSpPr>
        <p:grpSpPr>
          <a:xfrm rot="0">
            <a:off x="7449217" y="3609758"/>
            <a:ext cx="3728767" cy="372876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grpSp>
        <p:nvGrpSpPr>
          <p:cNvPr name="Group 23" id="23"/>
          <p:cNvGrpSpPr/>
          <p:nvPr/>
        </p:nvGrpSpPr>
        <p:grpSpPr>
          <a:xfrm rot="0">
            <a:off x="12401192" y="3500576"/>
            <a:ext cx="3728767" cy="372876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8888" t="-16404" r="-68052" b="0"/>
              </a:stretch>
            </a:blipFill>
          </p:spPr>
        </p:sp>
      </p:grpSp>
      <p:grpSp>
        <p:nvGrpSpPr>
          <p:cNvPr name="Group 25" id="25"/>
          <p:cNvGrpSpPr/>
          <p:nvPr/>
        </p:nvGrpSpPr>
        <p:grpSpPr>
          <a:xfrm rot="0">
            <a:off x="-2786939" y="9540136"/>
            <a:ext cx="23861879" cy="1715718"/>
            <a:chOff x="0" y="0"/>
            <a:chExt cx="6284610" cy="451876"/>
          </a:xfrm>
        </p:grpSpPr>
        <p:sp>
          <p:nvSpPr>
            <p:cNvPr name="Freeform 26" id="26"/>
            <p:cNvSpPr/>
            <p:nvPr/>
          </p:nvSpPr>
          <p:spPr>
            <a:xfrm flipH="false" flipV="false" rot="0">
              <a:off x="0" y="0"/>
              <a:ext cx="6284610" cy="451876"/>
            </a:xfrm>
            <a:custGeom>
              <a:avLst/>
              <a:gdLst/>
              <a:ahLst/>
              <a:cxnLst/>
              <a:rect r="r" b="b" t="t" l="l"/>
              <a:pathLst>
                <a:path h="451876" w="6284610">
                  <a:moveTo>
                    <a:pt x="3142305" y="0"/>
                  </a:moveTo>
                  <a:cubicBezTo>
                    <a:pt x="1406858" y="0"/>
                    <a:pt x="0" y="101156"/>
                    <a:pt x="0" y="225938"/>
                  </a:cubicBezTo>
                  <a:cubicBezTo>
                    <a:pt x="0" y="350720"/>
                    <a:pt x="1406858" y="451876"/>
                    <a:pt x="3142305" y="451876"/>
                  </a:cubicBezTo>
                  <a:cubicBezTo>
                    <a:pt x="4877752" y="451876"/>
                    <a:pt x="6284610" y="350720"/>
                    <a:pt x="6284610" y="225938"/>
                  </a:cubicBezTo>
                  <a:cubicBezTo>
                    <a:pt x="6284610" y="101156"/>
                    <a:pt x="4877752" y="0"/>
                    <a:pt x="3142305" y="0"/>
                  </a:cubicBezTo>
                  <a:close/>
                </a:path>
              </a:pathLst>
            </a:custGeom>
            <a:solidFill>
              <a:srgbClr val="FFFFFF"/>
            </a:solidFill>
          </p:spPr>
        </p:sp>
        <p:sp>
          <p:nvSpPr>
            <p:cNvPr name="TextBox 27" id="27"/>
            <p:cNvSpPr txBox="true"/>
            <p:nvPr/>
          </p:nvSpPr>
          <p:spPr>
            <a:xfrm>
              <a:off x="589182" y="-33837"/>
              <a:ext cx="5106246" cy="443349"/>
            </a:xfrm>
            <a:prstGeom prst="rect">
              <a:avLst/>
            </a:prstGeom>
          </p:spPr>
          <p:txBody>
            <a:bodyPr anchor="ctr" rtlCol="false" tIns="50800" lIns="50800" bIns="50800" rIns="50800"/>
            <a:lstStyle/>
            <a:p>
              <a:pPr algn="ctr">
                <a:lnSpc>
                  <a:spcPts val="3449"/>
                </a:lnSpc>
              </a:pPr>
            </a:p>
          </p:txBody>
        </p:sp>
      </p:grpSp>
      <p:sp>
        <p:nvSpPr>
          <p:cNvPr name="Freeform 28" id="28"/>
          <p:cNvSpPr/>
          <p:nvPr/>
        </p:nvSpPr>
        <p:spPr>
          <a:xfrm flipH="false" flipV="false" rot="266846">
            <a:off x="16790406" y="6248593"/>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110629">
            <a:off x="372652" y="6161938"/>
            <a:ext cx="1050773" cy="1050773"/>
          </a:xfrm>
          <a:custGeom>
            <a:avLst/>
            <a:gdLst/>
            <a:ahLst/>
            <a:cxnLst/>
            <a:rect r="r" b="b" t="t" l="l"/>
            <a:pathLst>
              <a:path h="1050773" w="1050773">
                <a:moveTo>
                  <a:pt x="0" y="0"/>
                </a:moveTo>
                <a:lnTo>
                  <a:pt x="1050773" y="0"/>
                </a:lnTo>
                <a:lnTo>
                  <a:pt x="1050773" y="1050773"/>
                </a:lnTo>
                <a:lnTo>
                  <a:pt x="0" y="10507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1234866">
            <a:off x="15417150" y="-1370111"/>
            <a:ext cx="4959028" cy="7452091"/>
          </a:xfrm>
          <a:custGeom>
            <a:avLst/>
            <a:gdLst/>
            <a:ahLst/>
            <a:cxnLst/>
            <a:rect r="r" b="b" t="t" l="l"/>
            <a:pathLst>
              <a:path h="7452091" w="4959028">
                <a:moveTo>
                  <a:pt x="0" y="0"/>
                </a:moveTo>
                <a:lnTo>
                  <a:pt x="4959028" y="0"/>
                </a:lnTo>
                <a:lnTo>
                  <a:pt x="4959028" y="7452091"/>
                </a:lnTo>
                <a:lnTo>
                  <a:pt x="0" y="74520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true" flipV="false" rot="1143330">
            <a:off x="-1969602" y="-1370111"/>
            <a:ext cx="4959028" cy="7452091"/>
          </a:xfrm>
          <a:custGeom>
            <a:avLst/>
            <a:gdLst/>
            <a:ahLst/>
            <a:cxnLst/>
            <a:rect r="r" b="b" t="t" l="l"/>
            <a:pathLst>
              <a:path h="7452091" w="4959028">
                <a:moveTo>
                  <a:pt x="4959028" y="0"/>
                </a:moveTo>
                <a:lnTo>
                  <a:pt x="0" y="0"/>
                </a:lnTo>
                <a:lnTo>
                  <a:pt x="0" y="7452091"/>
                </a:lnTo>
                <a:lnTo>
                  <a:pt x="4959028" y="7452091"/>
                </a:lnTo>
                <a:lnTo>
                  <a:pt x="4959028"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387305">
            <a:off x="-733079" y="8225048"/>
            <a:ext cx="2485981" cy="1889345"/>
          </a:xfrm>
          <a:custGeom>
            <a:avLst/>
            <a:gdLst/>
            <a:ahLst/>
            <a:cxnLst/>
            <a:rect r="r" b="b" t="t" l="l"/>
            <a:pathLst>
              <a:path h="1889345" w="2485981">
                <a:moveTo>
                  <a:pt x="0" y="0"/>
                </a:moveTo>
                <a:lnTo>
                  <a:pt x="2485981" y="0"/>
                </a:lnTo>
                <a:lnTo>
                  <a:pt x="2485981" y="1889345"/>
                </a:lnTo>
                <a:lnTo>
                  <a:pt x="0" y="18893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387305">
            <a:off x="16981796" y="7736192"/>
            <a:ext cx="2216682" cy="1684679"/>
          </a:xfrm>
          <a:custGeom>
            <a:avLst/>
            <a:gdLst/>
            <a:ahLst/>
            <a:cxnLst/>
            <a:rect r="r" b="b" t="t" l="l"/>
            <a:pathLst>
              <a:path h="1684679" w="2216682">
                <a:moveTo>
                  <a:pt x="0" y="0"/>
                </a:moveTo>
                <a:lnTo>
                  <a:pt x="2216682" y="0"/>
                </a:lnTo>
                <a:lnTo>
                  <a:pt x="2216682" y="1684679"/>
                </a:lnTo>
                <a:lnTo>
                  <a:pt x="0" y="16846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DAGQtZVqouE</dc:identifier>
  <dcterms:modified xsi:type="dcterms:W3CDTF">2011-08-01T06:04:30Z</dcterms:modified>
  <cp:revision>1</cp:revision>
  <dc:title>Red and Yellow Illustrative How To Make Pizza Presentation</dc:title>
</cp:coreProperties>
</file>